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5" name="Google Shape;105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6184a96bea_0_2:notes"/>
          <p:cNvSpPr/>
          <p:nvPr>
            <p:ph idx="2" type="sldImg"/>
          </p:nvPr>
        </p:nvSpPr>
        <p:spPr>
          <a:xfrm>
            <a:off x="1181100" y="696912"/>
            <a:ext cx="46482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g26184a96bea_0_2:notes"/>
          <p:cNvSpPr txBox="1"/>
          <p:nvPr>
            <p:ph idx="1" type="body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1" name="Google Shape;71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2" name="Google Shape;72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3" name="Google Shape;73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BC_pp_slides_ENG-03" id="91" name="Google Shape;91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SBC_pp_slides_ENG-01" id="110" name="Google Shape;1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 txBox="1"/>
          <p:nvPr/>
        </p:nvSpPr>
        <p:spPr>
          <a:xfrm>
            <a:off x="352425" y="5300662"/>
            <a:ext cx="4344987" cy="430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 Deck E: The Political Spectrum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381000" y="274637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en-US" sz="34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What is a political ideology?</a:t>
            </a:r>
            <a:endParaRPr/>
          </a:p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369887" y="1295400"/>
            <a:ext cx="82296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A political ideology is a set of beliefs about how the government should work and how society should be organized. Different people have different beliefs, so there are several types of ideologies.</a:t>
            </a:r>
            <a:endParaRPr sz="2200"/>
          </a:p>
          <a:p>
            <a:pPr indent="-190500" lvl="0" marL="342900" rtl="0" algn="l"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1575" y="2651500"/>
            <a:ext cx="5186425" cy="260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/>
          <p:nvPr>
            <p:ph type="title"/>
          </p:nvPr>
        </p:nvSpPr>
        <p:spPr>
          <a:xfrm>
            <a:off x="381000" y="274637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en-US" sz="34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What is the political spectrum?</a:t>
            </a:r>
            <a:endParaRPr/>
          </a:p>
        </p:txBody>
      </p:sp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369875" y="1295400"/>
            <a:ext cx="8229600" cy="2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political spectrum provides a way to characterize different views and beliefs, and to distinguish between different p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olitical </a:t>
            </a: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ideologies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actions on political issues.</a:t>
            </a:r>
            <a:endParaRPr b="0" i="0" sz="1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linear spectrum </a:t>
            </a: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represented as a </a:t>
            </a:r>
            <a:r>
              <a:rPr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horizontal line</a:t>
            </a: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People who 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 different ends</a:t>
            </a: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of the spectrum usually have opposing views on a range of issues.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0" marL="342900" rtl="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6988200" y="4400550"/>
            <a:ext cx="127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RIGHT</a:t>
            </a:r>
            <a:endParaRPr b="1"/>
          </a:p>
        </p:txBody>
      </p:sp>
      <p:sp>
        <p:nvSpPr>
          <p:cNvPr id="126" name="Google Shape;126;p18"/>
          <p:cNvSpPr txBox="1"/>
          <p:nvPr/>
        </p:nvSpPr>
        <p:spPr>
          <a:xfrm>
            <a:off x="883500" y="4400550"/>
            <a:ext cx="110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LEFT</a:t>
            </a:r>
            <a:endParaRPr b="1"/>
          </a:p>
        </p:txBody>
      </p:sp>
      <p:pic>
        <p:nvPicPr>
          <p:cNvPr id="127" name="Google Shape;127;p18"/>
          <p:cNvPicPr preferRelativeResize="0"/>
          <p:nvPr/>
        </p:nvPicPr>
        <p:blipFill rotWithShape="1">
          <a:blip r:embed="rId3">
            <a:alphaModFix/>
          </a:blip>
          <a:srcRect b="39386" l="0" r="0" t="40064"/>
          <a:stretch/>
        </p:blipFill>
        <p:spPr>
          <a:xfrm>
            <a:off x="2133025" y="4101675"/>
            <a:ext cx="4706049" cy="967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381000" y="274637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en-US" sz="34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Multi-</a:t>
            </a: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Dimensional</a:t>
            </a:r>
            <a:r>
              <a:rPr b="1" i="0" lang="en-US" sz="34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 Political Spectrum</a:t>
            </a:r>
            <a:endParaRPr/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369875" y="1295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there is more than one axis, each represents a different political dimension or set of issues.</a:t>
            </a:r>
            <a:endParaRPr/>
          </a:p>
        </p:txBody>
      </p:sp>
      <p:pic>
        <p:nvPicPr>
          <p:cNvPr id="134" name="Google Shape;13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6050" y="2438400"/>
            <a:ext cx="3651900" cy="3651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5" name="Google Shape;135;p19"/>
          <p:cNvSpPr txBox="1"/>
          <p:nvPr/>
        </p:nvSpPr>
        <p:spPr>
          <a:xfrm>
            <a:off x="690900" y="3792450"/>
            <a:ext cx="2358000" cy="12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 Issues </a:t>
            </a:r>
            <a:r>
              <a:rPr lang="en-US" sz="2000">
                <a:solidFill>
                  <a:schemeClr val="dk1"/>
                </a:solidFill>
              </a:rPr>
              <a:t>(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horizontal axis)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4991200" y="2102625"/>
            <a:ext cx="30033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Issues</a:t>
            </a:r>
            <a:r>
              <a:rPr lang="en-US" sz="2000">
                <a:solidFill>
                  <a:schemeClr val="dk1"/>
                </a:solidFill>
              </a:rPr>
              <a:t> (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ertical axis)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/>
          <p:nvPr>
            <p:ph type="title"/>
          </p:nvPr>
        </p:nvSpPr>
        <p:spPr>
          <a:xfrm>
            <a:off x="381000" y="274637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en-US" sz="34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Mini-Debate</a:t>
            </a:r>
            <a:endParaRPr/>
          </a:p>
        </p:txBody>
      </p:sp>
      <p:sp>
        <p:nvSpPr>
          <p:cNvPr id="142" name="Google Shape;142;p20"/>
          <p:cNvSpPr txBox="1"/>
          <p:nvPr>
            <p:ph idx="1" type="body"/>
          </p:nvPr>
        </p:nvSpPr>
        <p:spPr>
          <a:xfrm>
            <a:off x="369875" y="1295400"/>
            <a:ext cx="8229600" cy="36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do you think is better and why?</a:t>
            </a:r>
            <a:endParaRPr b="0" i="0" sz="3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30250" lvl="1" marL="1143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AutoNum type="alphaLcParenR"/>
            </a:pPr>
            <a:r>
              <a:rPr b="0" i="0" lang="en-US" sz="3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Lower taxes, smaller government and less government services</a:t>
            </a:r>
            <a:endParaRPr b="0" i="0" sz="3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30250" lvl="1" marL="11430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000"/>
              <a:buFont typeface="Calibri"/>
              <a:buAutoNum type="alphaLcParenR"/>
            </a:pPr>
            <a:r>
              <a:rPr b="0" i="0" lang="en-US" sz="3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Higher taxes, larger government and more government services</a:t>
            </a:r>
            <a:endParaRPr b="0" i="0" sz="30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type="title"/>
          </p:nvPr>
        </p:nvSpPr>
        <p:spPr>
          <a:xfrm>
            <a:off x="381000" y="274637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en-US" sz="34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Economic Dimension Overview</a:t>
            </a:r>
            <a:endParaRPr/>
          </a:p>
        </p:txBody>
      </p:sp>
      <p:sp>
        <p:nvSpPr>
          <p:cNvPr id="148" name="Google Shape;148;p21"/>
          <p:cNvSpPr txBox="1"/>
          <p:nvPr/>
        </p:nvSpPr>
        <p:spPr>
          <a:xfrm>
            <a:off x="5492375" y="3610575"/>
            <a:ext cx="32994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Lower taxes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Smaller government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Less government services</a:t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Less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government intervention in the economy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706875" y="3610575"/>
            <a:ext cx="34398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Higher taxes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Larger government 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More government services</a:t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government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intervention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in the economy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706875" y="1823225"/>
            <a:ext cx="158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Left-leaning</a:t>
            </a:r>
            <a:endParaRPr b="1" sz="2000"/>
          </a:p>
        </p:txBody>
      </p:sp>
      <p:sp>
        <p:nvSpPr>
          <p:cNvPr id="151" name="Google Shape;151;p21"/>
          <p:cNvSpPr txBox="1"/>
          <p:nvPr/>
        </p:nvSpPr>
        <p:spPr>
          <a:xfrm>
            <a:off x="5728848" y="1753450"/>
            <a:ext cx="158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en-US" sz="20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Right-leaning</a:t>
            </a:r>
            <a:endParaRPr sz="2000"/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3">
            <a:alphaModFix/>
          </a:blip>
          <a:srcRect b="39386" l="0" r="0" t="40064"/>
          <a:stretch/>
        </p:blipFill>
        <p:spPr>
          <a:xfrm>
            <a:off x="1378013" y="2349637"/>
            <a:ext cx="5182474" cy="106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1"/>
          <p:cNvSpPr/>
          <p:nvPr/>
        </p:nvSpPr>
        <p:spPr>
          <a:xfrm>
            <a:off x="5846000" y="5541425"/>
            <a:ext cx="3232500" cy="76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/>
          <p:nvPr/>
        </p:nvSpPr>
        <p:spPr>
          <a:xfrm>
            <a:off x="5846000" y="5541425"/>
            <a:ext cx="3232500" cy="76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2"/>
          <p:cNvSpPr txBox="1"/>
          <p:nvPr>
            <p:ph type="title"/>
          </p:nvPr>
        </p:nvSpPr>
        <p:spPr>
          <a:xfrm>
            <a:off x="381000" y="274637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en-US" sz="34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Left-leaning Canadians (Economic Issues)</a:t>
            </a:r>
            <a:endParaRPr/>
          </a:p>
        </p:txBody>
      </p:sp>
      <p:sp>
        <p:nvSpPr>
          <p:cNvPr id="160" name="Google Shape;160;p22"/>
          <p:cNvSpPr txBox="1"/>
          <p:nvPr>
            <p:ph idx="1" type="body"/>
          </p:nvPr>
        </p:nvSpPr>
        <p:spPr>
          <a:xfrm>
            <a:off x="425400" y="1461125"/>
            <a:ext cx="8217000" cy="40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who are </a:t>
            </a: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left-leaning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often believe that...    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The government should help manage the economy and create jobs, not just leave it to businesses.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The gap between rich and poor (inequality) should be as small as possible.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Wealthier people and companies should pay more taxes than those with less money.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Government services like education and healthcare are important, even if it means higher taxes or debt to support them.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Rules and policies that might be hard for businesses but help solve social or environmental problems are important for everyone’s benefit.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/>
          <p:nvPr/>
        </p:nvSpPr>
        <p:spPr>
          <a:xfrm>
            <a:off x="5846000" y="5541425"/>
            <a:ext cx="3232500" cy="76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3"/>
          <p:cNvSpPr txBox="1"/>
          <p:nvPr>
            <p:ph type="title"/>
          </p:nvPr>
        </p:nvSpPr>
        <p:spPr>
          <a:xfrm>
            <a:off x="381000" y="274637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en-US" sz="34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Right-leaning Canadians (Economic Issues)</a:t>
            </a:r>
            <a:endParaRPr/>
          </a:p>
        </p:txBody>
      </p:sp>
      <p:sp>
        <p:nvSpPr>
          <p:cNvPr id="167" name="Google Shape;167;p23"/>
          <p:cNvSpPr txBox="1"/>
          <p:nvPr>
            <p:ph idx="1" type="body"/>
          </p:nvPr>
        </p:nvSpPr>
        <p:spPr>
          <a:xfrm>
            <a:off x="381012" y="13623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who are </a:t>
            </a: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right-leaning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often believe that…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The government should not interfere much in the economy and should focus on supporting businesses and individuals to create jobs, wealth, and innovation.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It’s not fair to tax people more for earning more money. Their financial success is a reward for their contributions to society.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A smaller government with less influence on the economy and fewer services is better.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Taxes should be kept low, and the government should avoid going into debt unless absolutely necessary.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Businesses don’t need strict rules because the free market encourages them to take care of social and environmental issues on their own.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381000" y="274637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i="0" lang="en-US" sz="3400" u="none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Towards the Centre</a:t>
            </a:r>
            <a:endParaRPr/>
          </a:p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369875" y="1295400"/>
            <a:ext cx="8229600" cy="3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you are at one end of the spectrum, you might feel very strongly about certain beliefs. 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But what if you agree with some ideas but not all? 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 maybe you don’t feel as strongly about these issues as others do?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is very common! 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That’s why there are other positions, like </a:t>
            </a:r>
            <a:r>
              <a:rPr b="1"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centre-left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centre-right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People closer to the centre might feel less strongly about some issues or only agree with certain views.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