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iy4MM4RwISxTBDAz+m2dGUKMUm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74ED267-5FC0-4F4F-875D-D1BC7936D996}">
  <a:tblStyle styleId="{674ED267-5FC0-4F4F-875D-D1BC7936D99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 b="off" i="off"/>
      <a:tcStyle>
        <a:fill>
          <a:solidFill>
            <a:srgbClr val="E7F3F4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7F3F4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Crown earnings are profits from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 sale of goods and services by</a:t>
            </a:r>
            <a:r>
              <a:rPr lang="en-US"/>
              <a:t>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Crown Corporations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(businesses established by the federal government, e.g., Canada Post, VIA Rail).  </a:t>
            </a:r>
            <a:endParaRPr/>
          </a:p>
        </p:txBody>
      </p:sp>
      <p:sp>
        <p:nvSpPr>
          <p:cNvPr id="123" name="Google Shape;123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Crown earnings are profits from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 sale of goods and services by</a:t>
            </a:r>
            <a:r>
              <a:rPr lang="en-US"/>
              <a:t>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Crown Corporations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(businesses established by the federal government, e.g., Canada Post, VIA Rail).  </a:t>
            </a:r>
            <a:endParaRPr/>
          </a:p>
        </p:txBody>
      </p:sp>
      <p:sp>
        <p:nvSpPr>
          <p:cNvPr id="137" name="Google Shape;137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Crown earnings are profits from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 sale of goods and services by</a:t>
            </a:r>
            <a:r>
              <a:rPr lang="en-US"/>
              <a:t>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Crown Corporations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(businesses established by the federal government, e.g., Canada Post, VIA Rail).  </a:t>
            </a:r>
            <a:endParaRPr/>
          </a:p>
        </p:txBody>
      </p:sp>
      <p:sp>
        <p:nvSpPr>
          <p:cNvPr id="158" name="Google Shape;15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Crown earnings are profits from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 sale of goods and services by</a:t>
            </a:r>
            <a:r>
              <a:rPr lang="en-US"/>
              <a:t>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Crown Corporations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(businesses established by the federal government, e.g., Canada Post, VIA Rail).  </a:t>
            </a:r>
            <a:endParaRPr/>
          </a:p>
        </p:txBody>
      </p:sp>
      <p:sp>
        <p:nvSpPr>
          <p:cNvPr id="172" name="Google Shape;172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https://www.canada.ca/en/revenue-agency/services/tax/individuals/frequently-asked-questions-individuals/canadian-income-tax-rates-individuals-current-previous-years.html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3" name="Google Shape;21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4" name="Google Shape;214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3" name="Google Shape;23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4" name="Google Shape;234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7" name="Google Shape;24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8" name="Google Shape;248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Google Shape;26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4" name="Google Shape;27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75" name="Google Shape;275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8" name="Google Shape;28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89" name="Google Shape;289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2" name="Google Shape;30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9" name="Google Shape;34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BC_pp_slides_ENG-01" id="21" name="Google Shape;2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BC_pp_slides_ENG-03" id="28" name="Google Shape;2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2" name="Google Shape;32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BC_pp_slides_ENG-03" id="35" name="Google Shape;35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9" name="Google Shape;39;p3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0" name="Google Shape;40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7" name="Google Shape;47;p3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8" name="Google Shape;48;p3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9" name="Google Shape;49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4" name="Google Shape;64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5" name="Google Shape;65;p3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72" name="Google Shape;72;p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BC_pp_slides_ENG-01"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228600" y="5791200"/>
            <a:ext cx="7467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Slide Deck C: The Government of Canada’s Revenues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Money that the government collects or earns is called…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1822734" y="2437114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Profit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73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/>
          <p:nvPr/>
        </p:nvSpPr>
        <p:spPr>
          <a:xfrm>
            <a:off x="6364261" y="2437113"/>
            <a:ext cx="289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7397" y="431596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/>
          <p:nvPr/>
        </p:nvSpPr>
        <p:spPr>
          <a:xfrm>
            <a:off x="6364255" y="4439612"/>
            <a:ext cx="251245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822734" y="4420260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Savings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301825" y="724429"/>
            <a:ext cx="8312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Money that the government collects or earns is called…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1822734" y="2437114"/>
            <a:ext cx="334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Profit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73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/>
          <p:nvPr/>
        </p:nvSpPr>
        <p:spPr>
          <a:xfrm>
            <a:off x="6364261" y="2437113"/>
            <a:ext cx="289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6364255" y="4439612"/>
            <a:ext cx="251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822734" y="4420260"/>
            <a:ext cx="334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Savings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7400" y="4104275"/>
            <a:ext cx="1027550" cy="1527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/>
          <p:nvPr/>
        </p:nvSpPr>
        <p:spPr>
          <a:xfrm>
            <a:off x="301825" y="724429"/>
            <a:ext cx="8312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largest source of government revenue is: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1852434" y="2378864"/>
            <a:ext cx="3345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Crown earnings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7397" y="2293737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/>
          <p:nvPr/>
        </p:nvSpPr>
        <p:spPr>
          <a:xfrm>
            <a:off x="6242686" y="2394225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Taxes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1822725" y="4237675"/>
            <a:ext cx="34044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Employment insurance premiums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7397" y="431596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4"/>
          <p:cNvSpPr/>
          <p:nvPr/>
        </p:nvSpPr>
        <p:spPr>
          <a:xfrm>
            <a:off x="6242683" y="4235825"/>
            <a:ext cx="289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trade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301825" y="724429"/>
            <a:ext cx="831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largest source of government revenue is: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1852434" y="2378864"/>
            <a:ext cx="3345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Crown earnings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6242686" y="2394225"/>
            <a:ext cx="289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Taxes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1822725" y="4237675"/>
            <a:ext cx="34044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Employment insurance premiums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7397" y="431596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5"/>
          <p:cNvSpPr/>
          <p:nvPr/>
        </p:nvSpPr>
        <p:spPr>
          <a:xfrm>
            <a:off x="6242683" y="4235825"/>
            <a:ext cx="289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trade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08163" y="2145825"/>
            <a:ext cx="993746" cy="147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 txBox="1"/>
          <p:nvPr>
            <p:ph type="title"/>
          </p:nvPr>
        </p:nvSpPr>
        <p:spPr>
          <a:xfrm>
            <a:off x="495300" y="258763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Taxes</a:t>
            </a:r>
            <a:endParaRPr/>
          </a:p>
        </p:txBody>
      </p:sp>
      <p:sp>
        <p:nvSpPr>
          <p:cNvPr id="153" name="Google Shape;153;p6"/>
          <p:cNvSpPr txBox="1"/>
          <p:nvPr>
            <p:ph idx="1" type="body"/>
          </p:nvPr>
        </p:nvSpPr>
        <p:spPr>
          <a:xfrm>
            <a:off x="4953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Taxes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are a sum of money charged by the government to individuals and businesses. They represent roughly 80 per cent of the federal government’s revenues.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There are four main tax categories: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Personal income tax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Corporate income tax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Goods &amp; services tax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Other taxes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1950" y="3043400"/>
            <a:ext cx="4172300" cy="197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>
            <a:off x="301825" y="724429"/>
            <a:ext cx="831278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Canadians pay tax on the money they earn.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much money can you earn each year before needing to pay taxes?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1828800" y="2667000"/>
            <a:ext cx="33449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$1,000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4384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3000" y="25146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/>
          <p:nvPr/>
        </p:nvSpPr>
        <p:spPr>
          <a:xfrm>
            <a:off x="5943600" y="25908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$6,787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1822734" y="4315960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$13,808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6019800" y="4267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$15,000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/>
          <p:nvPr/>
        </p:nvSpPr>
        <p:spPr>
          <a:xfrm>
            <a:off x="301825" y="724429"/>
            <a:ext cx="831278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Canadians pay tax on the money they earn.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much money can you earn each year before needing to pay taxes?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1828800" y="2667000"/>
            <a:ext cx="33449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$1,000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4384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3000" y="25146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8"/>
          <p:cNvSpPr/>
          <p:nvPr/>
        </p:nvSpPr>
        <p:spPr>
          <a:xfrm>
            <a:off x="5943600" y="25908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$6,787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1905000" y="4343400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$13,808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8"/>
          <p:cNvSpPr/>
          <p:nvPr/>
        </p:nvSpPr>
        <p:spPr>
          <a:xfrm>
            <a:off x="6019800" y="4267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$15,000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4114800"/>
            <a:ext cx="1236628" cy="183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Personal Income Tax</a:t>
            </a:r>
            <a:endParaRPr/>
          </a:p>
        </p:txBody>
      </p:sp>
      <p:sp>
        <p:nvSpPr>
          <p:cNvPr id="189" name="Google Shape;189;p9"/>
          <p:cNvSpPr txBox="1"/>
          <p:nvPr>
            <p:ph idx="1" type="body"/>
          </p:nvPr>
        </p:nvSpPr>
        <p:spPr>
          <a:xfrm>
            <a:off x="457200" y="1417649"/>
            <a:ext cx="8077200" cy="4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Personal Income Tax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is the money collected from individuals based on the money they earn through a job and other investments.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 amount you pay depends on how much you earn. At the federal level, here are some approximate levels:</a:t>
            </a:r>
            <a:endParaRPr/>
          </a:p>
          <a:p>
            <a:pPr indent="-285750" lvl="1" marL="742950" rtl="0" algn="l">
              <a:lnSpc>
                <a:spcPct val="115000"/>
              </a:lnSpc>
              <a:spcBef>
                <a:spcPts val="14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0% on the first $13,808 of income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15% on the next $35,212 of taxable income (portion over $13,808 up to $49,020)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20.5% on the next $49,020 of taxable income (portion over $49,020 up to $98,040)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26% on the next $ 53,939 of taxable income (portion over $98,040 up to $151,978)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29% on the next $64,533 of taxable income (portion over $ 151,978 up to $216,511)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33% of taxable income over $216,511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1" marL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i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1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i="1" lang="en-US" sz="1600">
                <a:latin typeface="Calibri"/>
                <a:ea typeface="Calibri"/>
                <a:cs typeface="Calibri"/>
                <a:sym typeface="Calibri"/>
              </a:rPr>
              <a:t>Note: Provinces/Territories also have their own income tax rates, ranging from 4-21%.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Personal Income Example</a:t>
            </a:r>
            <a:endParaRPr/>
          </a:p>
        </p:txBody>
      </p:sp>
      <p:sp>
        <p:nvSpPr>
          <p:cNvPr id="195" name="Google Shape;195;p10"/>
          <p:cNvSpPr txBox="1"/>
          <p:nvPr/>
        </p:nvSpPr>
        <p:spPr>
          <a:xfrm>
            <a:off x="540375" y="1296175"/>
            <a:ext cx="81465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Samira works as a graphic designer at a web development firm. She earns $60,000 per year.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571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table below shows how her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federal income tax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calculated.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addition, she would pay another amount for provincial income tax depending where she lived. If she lived in Ontario, it would be around $2,942.21. In Alberta it would be $4,063.10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6" name="Google Shape;196;p10"/>
          <p:cNvGraphicFramePr/>
          <p:nvPr/>
        </p:nvGraphicFramePr>
        <p:xfrm>
          <a:off x="540375" y="2667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{674ED267-5FC0-4F4F-875D-D1BC7936D996}</a:tableStyleId>
              </a:tblPr>
              <a:tblGrid>
                <a:gridCol w="2606925"/>
                <a:gridCol w="2606925"/>
                <a:gridCol w="26069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Income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Tax Rate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Tax Amount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03989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First $13,808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0.0%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$0.00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E2F5FB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$35,212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15.0%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$5,281.80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$10,980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20.5%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$2,250.9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E2F5FB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income: $60,000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taxes: $7,532.7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03989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/>
          <p:nvPr/>
        </p:nvSpPr>
        <p:spPr>
          <a:xfrm>
            <a:off x="301825" y="724429"/>
            <a:ext cx="831278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have to pay a tax on their profits every year.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tax rate for businesses at the federal level?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1960284" y="2427289"/>
            <a:ext cx="3345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2286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22860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1"/>
          <p:cNvSpPr/>
          <p:nvPr/>
        </p:nvSpPr>
        <p:spPr>
          <a:xfrm>
            <a:off x="5791200" y="2362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1960284" y="4306135"/>
            <a:ext cx="334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06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1"/>
          <p:cNvSpPr/>
          <p:nvPr/>
        </p:nvSpPr>
        <p:spPr>
          <a:xfrm>
            <a:off x="5867400" y="4267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>
            <a:off x="301825" y="724429"/>
            <a:ext cx="831278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have to pay a tax on their profits every year.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tax rate for businesses at the federal level?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1952859" y="2427289"/>
            <a:ext cx="3345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2286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2"/>
          <p:cNvSpPr/>
          <p:nvPr/>
        </p:nvSpPr>
        <p:spPr>
          <a:xfrm>
            <a:off x="5791200" y="2362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1952859" y="4306135"/>
            <a:ext cx="334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2"/>
          <p:cNvSpPr/>
          <p:nvPr/>
        </p:nvSpPr>
        <p:spPr>
          <a:xfrm>
            <a:off x="5867400" y="4267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86300" y="2114300"/>
            <a:ext cx="1103900" cy="1640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Corporate Income Tax</a:t>
            </a:r>
            <a:endParaRPr/>
          </a:p>
        </p:txBody>
      </p:sp>
      <p:sp>
        <p:nvSpPr>
          <p:cNvPr id="230" name="Google Shape;230;p13"/>
          <p:cNvSpPr txBox="1"/>
          <p:nvPr>
            <p:ph idx="1" type="body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Businesses, or corporations, pay tax on their net profits (their revenue minus expenses). 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 general corporate tax rate is 15% and has remained the same since 2012.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 small business corporate tax rate is 9% (down from 11% in 2015).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Just like personal income tax, businesses must also pay a provincial corporate tax rate.</a:t>
            </a:r>
            <a:endParaRPr sz="2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federal tax on goods and services (GST) bought in Canada is currently…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1905000" y="2438400"/>
            <a:ext cx="33449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7800" y="22860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4"/>
          <p:cNvSpPr/>
          <p:nvPr/>
        </p:nvSpPr>
        <p:spPr>
          <a:xfrm>
            <a:off x="6324600" y="24384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1981200" y="4267200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34000" y="42672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4"/>
          <p:cNvSpPr/>
          <p:nvPr/>
        </p:nvSpPr>
        <p:spPr>
          <a:xfrm>
            <a:off x="6400800" y="4267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"/>
          <p:cNvSpPr/>
          <p:nvPr/>
        </p:nvSpPr>
        <p:spPr>
          <a:xfrm>
            <a:off x="301825" y="724429"/>
            <a:ext cx="83127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federal tax on goods and services (GST) bought in Canada is currently…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1905000" y="2438400"/>
            <a:ext cx="334490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62" y="2293737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62" y="4282636"/>
            <a:ext cx="922072" cy="92207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5"/>
          <p:cNvSpPr/>
          <p:nvPr/>
        </p:nvSpPr>
        <p:spPr>
          <a:xfrm>
            <a:off x="6324600" y="24384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1981200" y="4267200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000" y="42672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5"/>
          <p:cNvSpPr/>
          <p:nvPr/>
        </p:nvSpPr>
        <p:spPr>
          <a:xfrm>
            <a:off x="6400800" y="4267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19700" y="2126175"/>
            <a:ext cx="1103900" cy="1640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Goods and Services Tax</a:t>
            </a:r>
            <a:endParaRPr/>
          </a:p>
        </p:txBody>
      </p:sp>
      <p:sp>
        <p:nvSpPr>
          <p:cNvPr id="264" name="Google Shape;264;p16"/>
          <p:cNvSpPr txBox="1"/>
          <p:nvPr>
            <p:ph idx="1" type="body"/>
          </p:nvPr>
        </p:nvSpPr>
        <p:spPr>
          <a:xfrm>
            <a:off x="424992" y="141763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2100">
                <a:latin typeface="Calibri"/>
                <a:ea typeface="Calibri"/>
                <a:cs typeface="Calibri"/>
                <a:sym typeface="Calibri"/>
              </a:rPr>
              <a:t>Goods and Services Tax (GST) 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is applied to most purchases you make, such as clothes, toys and video games. The current GST rate is 5%.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b="1" lang="en-US" sz="2100">
                <a:latin typeface="Calibri"/>
                <a:ea typeface="Calibri"/>
                <a:cs typeface="Calibri"/>
                <a:sym typeface="Calibri"/>
              </a:rPr>
              <a:t>For example: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2100">
                <a:latin typeface="Calibri"/>
                <a:ea typeface="Calibri"/>
                <a:cs typeface="Calibri"/>
                <a:sym typeface="Calibri"/>
              </a:rPr>
              <a:t>$100 video game x 5% GST = $5 </a:t>
            </a:r>
            <a:endParaRPr i="1" sz="21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i="1" lang="en-US" sz="2100">
                <a:latin typeface="Calibri"/>
                <a:ea typeface="Calibri"/>
                <a:cs typeface="Calibri"/>
                <a:sym typeface="Calibri"/>
              </a:rPr>
              <a:t>Total = $105.00</a:t>
            </a:r>
            <a:endParaRPr i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t/>
            </a:r>
            <a:endParaRPr i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Some provinces charge their own provincial sales tax (PST), or have a </a:t>
            </a:r>
            <a:r>
              <a:rPr b="1" lang="en-US" sz="2100">
                <a:latin typeface="Calibri"/>
                <a:ea typeface="Calibri"/>
                <a:cs typeface="Calibri"/>
                <a:sym typeface="Calibri"/>
              </a:rPr>
              <a:t>Harmonized Sales Tax (HST)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. The HST includes both the GST and the PST.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b="1" lang="en-US" sz="2100">
                <a:latin typeface="Calibri"/>
                <a:ea typeface="Calibri"/>
                <a:cs typeface="Calibri"/>
                <a:sym typeface="Calibri"/>
              </a:rPr>
              <a:t>For example:</a:t>
            </a:r>
            <a:r>
              <a:rPr b="1" lang="en-US"/>
              <a:t> </a:t>
            </a:r>
            <a:r>
              <a:rPr i="1" lang="en-US" sz="2100">
                <a:latin typeface="Calibri"/>
                <a:ea typeface="Calibri"/>
                <a:cs typeface="Calibri"/>
                <a:sym typeface="Calibri"/>
              </a:rPr>
              <a:t>$100 video game x 13% HST ($5 GST + $8 PST) = $13</a:t>
            </a:r>
            <a:endParaRPr i="1" sz="21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i="1" lang="en-US" sz="2100">
                <a:latin typeface="Calibri"/>
                <a:ea typeface="Calibri"/>
                <a:cs typeface="Calibri"/>
                <a:sym typeface="Calibri"/>
              </a:rPr>
              <a:t>Total = $113.00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Other Taxes</a:t>
            </a:r>
            <a:endParaRPr/>
          </a:p>
        </p:txBody>
      </p:sp>
      <p:sp>
        <p:nvSpPr>
          <p:cNvPr id="270" name="Google Shape;270;p17"/>
          <p:cNvSpPr txBox="1"/>
          <p:nvPr>
            <p:ph idx="1" type="body"/>
          </p:nvPr>
        </p:nvSpPr>
        <p:spPr>
          <a:xfrm>
            <a:off x="457200" y="141763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There are a number of other taxes, such as non-resident withholding taxes, import duties, energy taxes, levies on products manufactured or produced in Canada, and duties on alcohol and tobacco.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p17"/>
          <p:cNvPicPr preferRelativeResize="0"/>
          <p:nvPr/>
        </p:nvPicPr>
        <p:blipFill rotWithShape="1">
          <a:blip r:embed="rId3">
            <a:alphaModFix/>
          </a:blip>
          <a:srcRect b="0" l="0" r="1641" t="0"/>
          <a:stretch/>
        </p:blipFill>
        <p:spPr>
          <a:xfrm>
            <a:off x="3016650" y="2695850"/>
            <a:ext cx="3110700" cy="279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"/>
          <p:cNvSpPr/>
          <p:nvPr/>
        </p:nvSpPr>
        <p:spPr>
          <a:xfrm>
            <a:off x="301825" y="724429"/>
            <a:ext cx="8312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pays Employment Insurance premiums?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/>
          <p:nvPr/>
        </p:nvSpPr>
        <p:spPr>
          <a:xfrm>
            <a:off x="1600200" y="2209800"/>
            <a:ext cx="334490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Employers and employees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209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4191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22860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8"/>
          <p:cNvSpPr/>
          <p:nvPr/>
        </p:nvSpPr>
        <p:spPr>
          <a:xfrm>
            <a:off x="6019800" y="2362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Employers only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8"/>
          <p:cNvSpPr/>
          <p:nvPr/>
        </p:nvSpPr>
        <p:spPr>
          <a:xfrm>
            <a:off x="1600200" y="4267200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Employees only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92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8"/>
          <p:cNvSpPr/>
          <p:nvPr/>
        </p:nvSpPr>
        <p:spPr>
          <a:xfrm>
            <a:off x="6019800" y="4191000"/>
            <a:ext cx="289213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who are unemployed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"/>
          <p:cNvSpPr/>
          <p:nvPr/>
        </p:nvSpPr>
        <p:spPr>
          <a:xfrm>
            <a:off x="301825" y="724429"/>
            <a:ext cx="8312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pays Employment Insurance premiums?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9"/>
          <p:cNvSpPr/>
          <p:nvPr/>
        </p:nvSpPr>
        <p:spPr>
          <a:xfrm>
            <a:off x="1752600" y="2209800"/>
            <a:ext cx="334490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Employers and employees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4191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22860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9"/>
          <p:cNvSpPr/>
          <p:nvPr/>
        </p:nvSpPr>
        <p:spPr>
          <a:xfrm>
            <a:off x="6019800" y="23622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Employers only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1676400" y="4267200"/>
            <a:ext cx="334490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Employees only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9"/>
          <p:cNvSpPr/>
          <p:nvPr/>
        </p:nvSpPr>
        <p:spPr>
          <a:xfrm>
            <a:off x="6019800" y="4191000"/>
            <a:ext cx="289213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who are unemployed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325" y="2077050"/>
            <a:ext cx="1134225" cy="16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EI Premiums</a:t>
            </a:r>
            <a:endParaRPr/>
          </a:p>
        </p:txBody>
      </p:sp>
      <p:sp>
        <p:nvSpPr>
          <p:cNvPr id="305" name="Google Shape;305;p20"/>
          <p:cNvSpPr txBox="1"/>
          <p:nvPr>
            <p:ph idx="1" type="body"/>
          </p:nvPr>
        </p:nvSpPr>
        <p:spPr>
          <a:xfrm>
            <a:off x="457200" y="1395642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 federal government collects </a:t>
            </a: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Employment Insurance (EI) premiums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from employers and employees to help pay for Employment Insurance benefits.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Employment Insurance benefits help people who are looking for work or who are unable to work (due to injury or parental leave).</a:t>
            </a:r>
            <a:endParaRPr/>
          </a:p>
        </p:txBody>
      </p:sp>
      <p:pic>
        <p:nvPicPr>
          <p:cNvPr id="306" name="Google Shape;30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79024" y="3478125"/>
            <a:ext cx="3785975" cy="200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1"/>
          <p:cNvSpPr/>
          <p:nvPr/>
        </p:nvSpPr>
        <p:spPr>
          <a:xfrm>
            <a:off x="301825" y="724429"/>
            <a:ext cx="8312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of the following is </a:t>
            </a: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crown corporation?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1"/>
          <p:cNvSpPr/>
          <p:nvPr/>
        </p:nvSpPr>
        <p:spPr>
          <a:xfrm>
            <a:off x="1524000" y="2286000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CBC – Radio Canada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2209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4191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1600" y="22098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1"/>
          <p:cNvSpPr/>
          <p:nvPr/>
        </p:nvSpPr>
        <p:spPr>
          <a:xfrm>
            <a:off x="6172200" y="22860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Canada Post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57800" y="4191000"/>
            <a:ext cx="875289" cy="87528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1"/>
          <p:cNvSpPr/>
          <p:nvPr/>
        </p:nvSpPr>
        <p:spPr>
          <a:xfrm>
            <a:off x="6324600" y="4267200"/>
            <a:ext cx="251245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Canadian Tire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1"/>
          <p:cNvSpPr/>
          <p:nvPr/>
        </p:nvSpPr>
        <p:spPr>
          <a:xfrm>
            <a:off x="1524000" y="4343400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Bank of Canada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"/>
          <p:cNvSpPr/>
          <p:nvPr/>
        </p:nvSpPr>
        <p:spPr>
          <a:xfrm>
            <a:off x="301825" y="724429"/>
            <a:ext cx="8312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of the following is </a:t>
            </a: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crown corporation?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2"/>
          <p:cNvSpPr/>
          <p:nvPr/>
        </p:nvSpPr>
        <p:spPr>
          <a:xfrm>
            <a:off x="1524000" y="2286000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CBC – Radio Canada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6" name="Google Shape;32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22098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4191000"/>
            <a:ext cx="922072" cy="9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1600" y="2209800"/>
            <a:ext cx="846872" cy="84687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2"/>
          <p:cNvSpPr/>
          <p:nvPr/>
        </p:nvSpPr>
        <p:spPr>
          <a:xfrm>
            <a:off x="6172200" y="2286000"/>
            <a:ext cx="28921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Canada Post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2"/>
          <p:cNvSpPr/>
          <p:nvPr/>
        </p:nvSpPr>
        <p:spPr>
          <a:xfrm>
            <a:off x="6324600" y="4267200"/>
            <a:ext cx="251245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Canadian Tire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2"/>
          <p:cNvSpPr/>
          <p:nvPr/>
        </p:nvSpPr>
        <p:spPr>
          <a:xfrm>
            <a:off x="1524000" y="4343400"/>
            <a:ext cx="334490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Bank of Canada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2" name="Google Shape;332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68300" y="3988050"/>
            <a:ext cx="1103900" cy="1642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"/>
          <p:cNvSpPr txBox="1"/>
          <p:nvPr>
            <p:ph type="title"/>
          </p:nvPr>
        </p:nvSpPr>
        <p:spPr>
          <a:xfrm>
            <a:off x="311085" y="274638"/>
            <a:ext cx="837571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Crown Corporations</a:t>
            </a:r>
            <a:endParaRPr/>
          </a:p>
        </p:txBody>
      </p:sp>
      <p:sp>
        <p:nvSpPr>
          <p:cNvPr id="338" name="Google Shape;338;p23"/>
          <p:cNvSpPr txBox="1"/>
          <p:nvPr>
            <p:ph idx="1" type="body"/>
          </p:nvPr>
        </p:nvSpPr>
        <p:spPr>
          <a:xfrm>
            <a:off x="311085" y="1417638"/>
            <a:ext cx="8375715" cy="4485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Crown Corporations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are businesses established by the federal government that generate revenue from the sale of goods and services.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138" y="2313075"/>
            <a:ext cx="6033729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4" name="Google Shape;344;p24"/>
          <p:cNvGraphicFramePr/>
          <p:nvPr/>
        </p:nvGraphicFramePr>
        <p:xfrm>
          <a:off x="555172" y="9266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{674ED267-5FC0-4F4F-875D-D1BC7936D996}</a:tableStyleId>
              </a:tblPr>
              <a:tblGrid>
                <a:gridCol w="3909425"/>
                <a:gridCol w="2008750"/>
                <a:gridCol w="1756275"/>
              </a:tblGrid>
              <a:tr h="45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2023-24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</a:t>
                      </a: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</a:t>
                      </a: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03989E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EI Premiums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28.2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30.1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GST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51.4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51.5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taxes and duties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2.9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13.4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2F5FB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Non-resident income tax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13.7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13.1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Corporate income tax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3.9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90.7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2F5FB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Personal income tax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213.7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232.6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Crown Corporations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5.6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8.7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B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extLst>
                            <a:ext uri="http://customooxmlschemas.google.com/">
                              <go:slidesCustomData xmlns:go="http://customooxmlschemas.google.com/" textRoundtripDataId="0"/>
                            </a:ext>
                          </a:extLst>
                        </a:rPr>
                        <a:t>Other</a:t>
                      </a:r>
                      <a:endParaRPr b="1" i="0" sz="15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39.4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57.7</a:t>
                      </a:r>
                      <a:endParaRPr/>
                    </a:p>
                  </a:txBody>
                  <a:tcPr marT="19050" marB="19050" marR="9525" marL="9525" anchor="ctr">
                    <a:lnL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5060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500"/>
                        <a:buFont typeface="Calibri"/>
                        <a:buNone/>
                      </a:pPr>
                      <a:r>
                        <a:rPr b="1" i="0" lang="en-US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</a:t>
                      </a:r>
                      <a:r>
                        <a:rPr b="1" lang="en-US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Revenues</a:t>
                      </a:r>
                      <a:endParaRPr sz="1400" u="none" cap="none" strike="noStrike"/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456.8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989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24563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456.8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E2F5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03989E"/>
                    </a:solidFill>
                  </a:tcPr>
                </a:tc>
              </a:tr>
            </a:tbl>
          </a:graphicData>
        </a:graphic>
      </p:graphicFrame>
      <p:sp>
        <p:nvSpPr>
          <p:cNvPr id="345" name="Google Shape;345;p24"/>
          <p:cNvSpPr txBox="1"/>
          <p:nvPr/>
        </p:nvSpPr>
        <p:spPr>
          <a:xfrm>
            <a:off x="555172" y="5602527"/>
            <a:ext cx="5083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*Amounts are in billions of dollars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4"/>
          <p:cNvSpPr txBox="1"/>
          <p:nvPr>
            <p:ph type="title"/>
          </p:nvPr>
        </p:nvSpPr>
        <p:spPr>
          <a:xfrm>
            <a:off x="555172" y="232800"/>
            <a:ext cx="81315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25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Breakdown of Revenues</a:t>
            </a:r>
            <a:endParaRPr b="1" sz="2500">
              <a:solidFill>
                <a:srgbClr val="02C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C7DC"/>
              </a:buClr>
              <a:buSzPts val="3400"/>
              <a:buFont typeface="Calibri"/>
              <a:buNone/>
            </a:pPr>
            <a:r>
              <a:rPr b="1" lang="en-US" sz="3400">
                <a:solidFill>
                  <a:srgbClr val="02C7DC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/>
          </a:p>
        </p:txBody>
      </p:sp>
      <p:sp>
        <p:nvSpPr>
          <p:cNvPr id="352" name="Google Shape;352;p25"/>
          <p:cNvSpPr txBox="1"/>
          <p:nvPr>
            <p:ph idx="1" type="body"/>
          </p:nvPr>
        </p:nvSpPr>
        <p:spPr>
          <a:xfrm>
            <a:off x="457200" y="1417653"/>
            <a:ext cx="8229600" cy="3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What have you learned about the Government of Canada’s revenues?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Do any revenue sources bring in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more money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you expected?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Do any revenue sources bring in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less money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you expected?</a:t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Font typeface="Calibri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How does this influence your thinking about the federal budget?</a:t>
            </a:r>
            <a:endParaRPr/>
          </a:p>
        </p:txBody>
      </p:sp>
      <p:sp>
        <p:nvSpPr>
          <p:cNvPr descr="http://www.clker.com/cliparts/K/G/c/y/S/a/canadian-leaf.svg" id="353" name="Google Shape;353;p2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