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5899F02-D15F-4FEA-AADC-4B2CECD139E2}">
  <a:tblStyle styleId="{75899F02-D15F-4FEA-AADC-4B2CECD139E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fill>
          <a:solidFill>
            <a:srgbClr val="CACACA"/>
          </a:solidFill>
        </a:fill>
      </a:tcStyle>
    </a:band1H>
    <a:band2H>
      <a:tcTxStyle/>
    </a:band2H>
    <a:band1V>
      <a:tcTxStyle/>
      <a:tcStyle>
        <a:fill>
          <a:solidFill>
            <a:srgbClr val="CACAC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dk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dk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dk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dk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ba98d66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29ba98d668b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9ba98d668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29ba98d668b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ba98d668b_0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g29ba98d668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ba98d668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29ba98d668b_0_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2" name="Google Shape;27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9" name="Google Shape;27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BC_pp_slides_ENG-01" id="21" name="Google Shape;2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BC_pp_slides_ENG-03" id="28" name="Google Shape;2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7" name="Google Shape;47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9" name="Google Shape;59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0" name="Google Shape;60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7" name="Google Shape;67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23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/>
          <p:nvPr/>
        </p:nvSpPr>
        <p:spPr>
          <a:xfrm>
            <a:off x="152400" y="5791200"/>
            <a:ext cx="672709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 Deck B: The Government of Canada’s Expenditures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the government’s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largest expenditure </a:t>
            </a: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category?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679124" y="2276150"/>
            <a:ext cx="2986500" cy="10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Transfer payments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1679125" y="4297750"/>
            <a:ext cx="298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Program expenses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100" y="224977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893" y="4238674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5028" y="2276152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/>
          <p:nvPr/>
        </p:nvSpPr>
        <p:spPr>
          <a:xfrm>
            <a:off x="5850854" y="2284945"/>
            <a:ext cx="28920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Interest on the debt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60822" y="4262066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/>
          <p:nvPr/>
        </p:nvSpPr>
        <p:spPr>
          <a:xfrm>
            <a:off x="5850849" y="4306997"/>
            <a:ext cx="289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Taxes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301825" y="724429"/>
            <a:ext cx="8312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the government’s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largest expenditure </a:t>
            </a: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category?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679124" y="2276150"/>
            <a:ext cx="2986500" cy="10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Transfer payments</a:t>
            </a:r>
            <a:endParaRPr b="1" i="0" sz="3000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1679125" y="4297750"/>
            <a:ext cx="298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Program expenses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6893" y="4238674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5028" y="2276152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5850854" y="2284945"/>
            <a:ext cx="28920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Interest on the debt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60822" y="4262066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/>
          <p:nvPr/>
        </p:nvSpPr>
        <p:spPr>
          <a:xfrm>
            <a:off x="5850849" y="4306997"/>
            <a:ext cx="289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Taxes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705" y="2230708"/>
            <a:ext cx="1178461" cy="1751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Transfers</a:t>
            </a:r>
            <a:endParaRPr/>
          </a:p>
        </p:txBody>
      </p:sp>
      <p:sp>
        <p:nvSpPr>
          <p:cNvPr id="119" name="Google Shape;119;p15"/>
          <p:cNvSpPr txBox="1"/>
          <p:nvPr>
            <p:ph idx="1" type="body"/>
          </p:nvPr>
        </p:nvSpPr>
        <p:spPr>
          <a:xfrm>
            <a:off x="457200" y="1326446"/>
            <a:ext cx="82296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Transfer payments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are the government’s largest spending category.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</a:pPr>
            <a:r>
              <a:t/>
            </a:r>
            <a:endParaRPr sz="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2352229"/>
            <a:ext cx="3231447" cy="301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>
            <p:ph idx="1" type="body"/>
          </p:nvPr>
        </p:nvSpPr>
        <p:spPr>
          <a:xfrm>
            <a:off x="457200" y="2377650"/>
            <a:ext cx="47403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Transfers are payments that go directly to: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AutoNum type="alphaLcParenR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Persons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AutoNum type="alphaLcParenR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Provincial and territorial governments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AutoNum type="alphaLcParenR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Organizations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</a:pPr>
            <a:r>
              <a:t/>
            </a:r>
            <a:endParaRPr sz="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people receive transfer payments from the government?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898925" y="2356878"/>
            <a:ext cx="3345000" cy="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Seniors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898934" y="4321208"/>
            <a:ext cx="334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Families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6573" y="2205814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/>
          <p:nvPr/>
        </p:nvSpPr>
        <p:spPr>
          <a:xfrm>
            <a:off x="5959300" y="2258573"/>
            <a:ext cx="289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Unemployed Canadians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15705" y="4157699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/>
          <p:nvPr/>
        </p:nvSpPr>
        <p:spPr>
          <a:xfrm>
            <a:off x="5977393" y="4334689"/>
            <a:ext cx="280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of the above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/>
          <p:nvPr/>
        </p:nvSpPr>
        <p:spPr>
          <a:xfrm>
            <a:off x="301825" y="724429"/>
            <a:ext cx="8312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people receive transfer payments from the government?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1898925" y="2356878"/>
            <a:ext cx="3345000" cy="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Seniors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1898934" y="4321208"/>
            <a:ext cx="334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Families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6573" y="2205814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/>
          <p:nvPr/>
        </p:nvSpPr>
        <p:spPr>
          <a:xfrm>
            <a:off x="5959300" y="2258573"/>
            <a:ext cx="289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Unemployed Canadians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5977393" y="4334689"/>
            <a:ext cx="280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of the above</a:t>
            </a:r>
            <a:endParaRPr b="1" i="0" sz="3000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39744" y="4035877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Transfers to Persons</a:t>
            </a:r>
            <a:endParaRPr/>
          </a:p>
        </p:txBody>
      </p:sp>
      <p:sp>
        <p:nvSpPr>
          <p:cNvPr id="153" name="Google Shape;153;p18"/>
          <p:cNvSpPr txBox="1"/>
          <p:nvPr>
            <p:ph idx="1" type="body"/>
          </p:nvPr>
        </p:nvSpPr>
        <p:spPr>
          <a:xfrm>
            <a:off x="524608" y="1359699"/>
            <a:ext cx="8229600" cy="46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lang="en-US" sz="2300">
                <a:latin typeface="Calibri"/>
                <a:ea typeface="Calibri"/>
                <a:cs typeface="Calibri"/>
                <a:sym typeface="Calibri"/>
              </a:rPr>
              <a:t>Elderly benefits</a:t>
            </a:r>
            <a:r>
              <a:rPr lang="en-US" sz="2300">
                <a:latin typeface="Calibri"/>
                <a:ea typeface="Calibri"/>
                <a:cs typeface="Calibri"/>
                <a:sym typeface="Calibri"/>
              </a:rPr>
              <a:t>, like Old Age Security (OAS) and the Guaranteed Income Supplement (GIS), which help seniors living on lower </a:t>
            </a:r>
            <a:r>
              <a:rPr lang="en-US" sz="2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incomes.</a:t>
            </a:r>
            <a:endParaRPr sz="2300"/>
          </a:p>
          <a:p>
            <a:pPr indent="-342900" lvl="0" marL="342900" rtl="0" algn="l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lang="en-US" sz="2300">
                <a:latin typeface="Calibri"/>
                <a:ea typeface="Calibri"/>
                <a:cs typeface="Calibri"/>
                <a:sym typeface="Calibri"/>
              </a:rPr>
              <a:t>Employment Insurance (EI) benefits</a:t>
            </a:r>
            <a:r>
              <a:rPr lang="en-US" sz="2300">
                <a:latin typeface="Calibri"/>
                <a:ea typeface="Calibri"/>
                <a:cs typeface="Calibri"/>
                <a:sym typeface="Calibri"/>
              </a:rPr>
              <a:t>, which help Canadians who are looking for work or are unable to </a:t>
            </a:r>
            <a:r>
              <a:rPr lang="en-US" sz="2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</a:t>
            </a:r>
            <a:r>
              <a:rPr lang="en-US" sz="2300">
                <a:latin typeface="Calibri"/>
                <a:ea typeface="Calibri"/>
                <a:cs typeface="Calibri"/>
                <a:sym typeface="Calibri"/>
              </a:rPr>
              <a:t>, such as 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persons who are injured or on parental leave.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US" sz="2300">
                <a:latin typeface="Calibri"/>
                <a:ea typeface="Calibri"/>
                <a:cs typeface="Calibri"/>
                <a:sym typeface="Calibri"/>
              </a:rPr>
              <a:t>Children’s benefits</a:t>
            </a:r>
            <a:r>
              <a:rPr lang="en-US" sz="2300">
                <a:latin typeface="Calibri"/>
                <a:ea typeface="Calibri"/>
                <a:cs typeface="Calibri"/>
                <a:sym typeface="Calibri"/>
              </a:rPr>
              <a:t>, which help families with young children and teens, such as the Canada Child Benefit (CCB)</a:t>
            </a:r>
            <a:r>
              <a:rPr lang="en-US" sz="2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300">
              <a:solidFill>
                <a:schemeClr val="dk1"/>
              </a:solidFill>
              <a:highlight>
                <a:srgbClr val="FFD966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encrypted-tbn0.gstatic.com/images?q=tbn:ANd9GcTZn3nAtgGpCIVmuMpg5jygoxl-eBfVSSz6PNYF8377ATlth5r6" id="154" name="Google Shape;15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6946" y="228703"/>
            <a:ext cx="971777" cy="971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is </a:t>
            </a:r>
            <a:r>
              <a:rPr b="0" i="0" lang="en-US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 name of a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transfer payment </a:t>
            </a: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received by the provinces and territories?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1717226" y="2263099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Canada Health Transfer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816" y="230253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3608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1213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/>
          <p:nvPr/>
        </p:nvSpPr>
        <p:spPr>
          <a:xfrm>
            <a:off x="6073592" y="2232191"/>
            <a:ext cx="289213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Equalization payments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73966" y="4289583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/>
          <p:nvPr/>
        </p:nvSpPr>
        <p:spPr>
          <a:xfrm>
            <a:off x="6162032" y="4249696"/>
            <a:ext cx="251245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Canada Social Transfer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1743604" y="4284856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Canada Arts and Culture Transfer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is </a:t>
            </a:r>
            <a:r>
              <a:rPr b="0" i="0" lang="en-US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 name of a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transfer payment </a:t>
            </a: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received by the provinces and territories?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1717226" y="2263099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Canada Health Transfer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816" y="230253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3608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1213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0"/>
          <p:cNvSpPr/>
          <p:nvPr/>
        </p:nvSpPr>
        <p:spPr>
          <a:xfrm>
            <a:off x="6073592" y="2232191"/>
            <a:ext cx="289213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Equalization payments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73966" y="4289583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0"/>
          <p:cNvSpPr/>
          <p:nvPr/>
        </p:nvSpPr>
        <p:spPr>
          <a:xfrm>
            <a:off x="6162032" y="4249696"/>
            <a:ext cx="251245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Canada Social Transfer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1796358" y="4276064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Canada Arts and Culture Transfer</a:t>
            </a:r>
            <a:endParaRPr b="1" i="0" sz="3000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6330" y="4130833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upload.wikimedia.org/wikipedia/commons/thumb/1/16/H1N1_Canada_map_by_confirmed_deaths.svg/617px-H1N1_Canada_map_by_confirmed_deaths.svg.png" id="186" name="Google Shape;18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74638"/>
            <a:ext cx="5876925" cy="570547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Transfers to Provinces/Territories</a:t>
            </a:r>
            <a:endParaRPr/>
          </a:p>
        </p:txBody>
      </p:sp>
      <p:sp>
        <p:nvSpPr>
          <p:cNvPr id="188" name="Google Shape;188;p21"/>
          <p:cNvSpPr txBox="1"/>
          <p:nvPr>
            <p:ph idx="1" type="body"/>
          </p:nvPr>
        </p:nvSpPr>
        <p:spPr>
          <a:xfrm>
            <a:off x="461865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These transfers support the delivery of provincial and territorial government programs.</a:t>
            </a:r>
            <a:endParaRPr/>
          </a:p>
          <a:p>
            <a:pPr indent="-342900" lvl="0" marL="800100" rtl="0" algn="l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SzPts val="2400"/>
              <a:buFont typeface="Calibri"/>
              <a:buAutoNum type="alphaLcParenR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Canada Health Transfer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, which provides long-term funding for health programs.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800100" rtl="0" algn="l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Canada Social Transfer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, which supports post-secondary education, social programs and services for children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800100" rtl="0" algn="l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c)	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Equalization and Territorial Formula Financing programs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, which address economic imbalances across the country so all Canadians can receive comparable public services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“Other Transfers”</a:t>
            </a:r>
            <a:endParaRPr/>
          </a:p>
        </p:txBody>
      </p:sp>
      <p:sp>
        <p:nvSpPr>
          <p:cNvPr id="194" name="Google Shape;194;p22"/>
          <p:cNvSpPr txBox="1"/>
          <p:nvPr>
            <p:ph idx="1" type="body"/>
          </p:nvPr>
        </p:nvSpPr>
        <p:spPr>
          <a:xfrm>
            <a:off x="471600" y="2083600"/>
            <a:ext cx="5197500" cy="4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Farmers and food producers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Foreign aid/international assistance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Infrastructure/regional development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First Nations and Indigenous peoples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Research and development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Assistance to businesses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Student assistance programs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Health research and promotion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arts and amateur sports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Multiculturalism and bilingualism</a:t>
            </a:r>
            <a:endParaRPr sz="2000"/>
          </a:p>
        </p:txBody>
      </p:sp>
      <p:pic>
        <p:nvPicPr>
          <p:cNvPr id="195" name="Google Shape;1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7225" y="2278375"/>
            <a:ext cx="3060800" cy="302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4402" y="4386895"/>
            <a:ext cx="619717" cy="87328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 txBox="1"/>
          <p:nvPr/>
        </p:nvSpPr>
        <p:spPr>
          <a:xfrm>
            <a:off x="471600" y="1169200"/>
            <a:ext cx="7929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The final group of transfers goes to </a:t>
            </a:r>
            <a:r>
              <a:rPr b="1" lang="en-US" sz="2400">
                <a:solidFill>
                  <a:schemeClr val="dk1"/>
                </a:solidFill>
              </a:rPr>
              <a:t>organizations </a:t>
            </a:r>
            <a:r>
              <a:rPr lang="en-US" sz="2400">
                <a:solidFill>
                  <a:schemeClr val="dk1"/>
                </a:solidFill>
              </a:rPr>
              <a:t>through </a:t>
            </a:r>
            <a:r>
              <a:rPr b="1" lang="en-US" sz="2400">
                <a:solidFill>
                  <a:schemeClr val="dk1"/>
                </a:solidFill>
              </a:rPr>
              <a:t>federal grants, contributions</a:t>
            </a:r>
            <a:r>
              <a:rPr lang="en-US" sz="2400">
                <a:solidFill>
                  <a:schemeClr val="dk1"/>
                </a:solidFill>
              </a:rPr>
              <a:t> and </a:t>
            </a:r>
            <a:r>
              <a:rPr b="1" lang="en-US" sz="2400">
                <a:solidFill>
                  <a:schemeClr val="dk1"/>
                </a:solidFill>
              </a:rPr>
              <a:t>subsidies</a:t>
            </a:r>
            <a:r>
              <a:rPr lang="en-US" sz="2400">
                <a:solidFill>
                  <a:schemeClr val="dk1"/>
                </a:solidFill>
              </a:rPr>
              <a:t>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many federal departments and agencies are there currently?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3"/>
          <p:cNvSpPr/>
          <p:nvPr/>
        </p:nvSpPr>
        <p:spPr>
          <a:xfrm>
            <a:off x="2080646" y="2410725"/>
            <a:ext cx="202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67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30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30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2597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6034602" y="2376640"/>
            <a:ext cx="289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112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62597" y="431596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/>
          <p:nvPr/>
        </p:nvSpPr>
        <p:spPr>
          <a:xfrm>
            <a:off x="6077040" y="4439612"/>
            <a:ext cx="2512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338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2071850" y="4385100"/>
            <a:ext cx="202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/>
          <p:nvPr/>
        </p:nvSpPr>
        <p:spPr>
          <a:xfrm>
            <a:off x="301825" y="724429"/>
            <a:ext cx="8312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many federal departments and agencies are there currently?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4"/>
          <p:cNvSpPr/>
          <p:nvPr/>
        </p:nvSpPr>
        <p:spPr>
          <a:xfrm>
            <a:off x="2080646" y="2410725"/>
            <a:ext cx="202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67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30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62597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4"/>
          <p:cNvSpPr/>
          <p:nvPr/>
        </p:nvSpPr>
        <p:spPr>
          <a:xfrm>
            <a:off x="6034602" y="2376640"/>
            <a:ext cx="289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112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2597" y="431596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4"/>
          <p:cNvSpPr/>
          <p:nvPr/>
        </p:nvSpPr>
        <p:spPr>
          <a:xfrm>
            <a:off x="6077040" y="4439612"/>
            <a:ext cx="2512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338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071850" y="4385100"/>
            <a:ext cx="202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en-US" sz="3000">
                <a:latin typeface="Calibri"/>
                <a:ea typeface="Calibri"/>
                <a:cs typeface="Calibri"/>
                <a:sym typeface="Calibri"/>
              </a:rPr>
              <a:t>14</a:t>
            </a:r>
            <a:endParaRPr b="1" i="0" sz="3000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4592" y="4122040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1458" y="2240234"/>
            <a:ext cx="3139950" cy="186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9375" y="2188225"/>
            <a:ext cx="3032616" cy="200338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Program Expenses</a:t>
            </a:r>
            <a:endParaRPr/>
          </a:p>
        </p:txBody>
      </p:sp>
      <p:sp>
        <p:nvSpPr>
          <p:cNvPr id="231" name="Google Shape;231;p25"/>
          <p:cNvSpPr txBox="1"/>
          <p:nvPr>
            <p:ph idx="1" type="body"/>
          </p:nvPr>
        </p:nvSpPr>
        <p:spPr>
          <a:xfrm>
            <a:off x="505075" y="1246175"/>
            <a:ext cx="8229600" cy="1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	These include the operating costs of the more than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200</a:t>
            </a:r>
            <a:r>
              <a:rPr b="1"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federal bodies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, including departments, agencies, and crown corporations that provide programs and services. </a:t>
            </a:r>
            <a:endParaRPr/>
          </a:p>
        </p:txBody>
      </p:sp>
      <p:sp>
        <p:nvSpPr>
          <p:cNvPr descr="http://www.clker.com/cliparts/K/G/c/y/S/a/canadian-leaf.svg" id="232" name="Google Shape;232;p2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25"/>
          <p:cNvPicPr preferRelativeResize="0"/>
          <p:nvPr/>
        </p:nvPicPr>
        <p:blipFill rotWithShape="1">
          <a:blip r:embed="rId5">
            <a:alphaModFix/>
          </a:blip>
          <a:srcRect b="0" l="12579" r="10105" t="0"/>
          <a:stretch/>
        </p:blipFill>
        <p:spPr>
          <a:xfrm>
            <a:off x="6236285" y="3752945"/>
            <a:ext cx="1918440" cy="1647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5"/>
          <p:cNvPicPr preferRelativeResize="0"/>
          <p:nvPr/>
        </p:nvPicPr>
        <p:blipFill rotWithShape="1">
          <a:blip r:embed="rId6">
            <a:alphaModFix/>
          </a:blip>
          <a:srcRect b="0" l="21746" r="19015" t="0"/>
          <a:stretch/>
        </p:blipFill>
        <p:spPr>
          <a:xfrm>
            <a:off x="989300" y="3503831"/>
            <a:ext cx="2038195" cy="214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53468" y="4105165"/>
            <a:ext cx="1956828" cy="94299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5"/>
          <p:cNvSpPr/>
          <p:nvPr/>
        </p:nvSpPr>
        <p:spPr>
          <a:xfrm>
            <a:off x="5678900" y="5534525"/>
            <a:ext cx="3393000" cy="86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fee that must be paid on money borrowed is called…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6"/>
          <p:cNvSpPr/>
          <p:nvPr/>
        </p:nvSpPr>
        <p:spPr>
          <a:xfrm>
            <a:off x="1717226" y="2314022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Debt tax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231" y="221460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401" y="41683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3628" y="2276152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6"/>
          <p:cNvSpPr/>
          <p:nvPr/>
        </p:nvSpPr>
        <p:spPr>
          <a:xfrm>
            <a:off x="6040462" y="233268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Interest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73966" y="4228037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6"/>
          <p:cNvSpPr/>
          <p:nvPr/>
        </p:nvSpPr>
        <p:spPr>
          <a:xfrm>
            <a:off x="6082901" y="4263766"/>
            <a:ext cx="251245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Tariff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1708434" y="4279583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Debt repayment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fee that must be paid on money borrowed is called…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7"/>
          <p:cNvSpPr/>
          <p:nvPr/>
        </p:nvSpPr>
        <p:spPr>
          <a:xfrm>
            <a:off x="1717226" y="2314022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Debt tax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231" y="221460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401" y="4168336"/>
            <a:ext cx="922072" cy="92207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7"/>
          <p:cNvSpPr/>
          <p:nvPr/>
        </p:nvSpPr>
        <p:spPr>
          <a:xfrm>
            <a:off x="6110800" y="2323888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Interest</a:t>
            </a:r>
            <a:endParaRPr b="1" i="0" sz="3000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73966" y="4228037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7"/>
          <p:cNvSpPr/>
          <p:nvPr/>
        </p:nvSpPr>
        <p:spPr>
          <a:xfrm>
            <a:off x="6082901" y="4263766"/>
            <a:ext cx="251245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Tariff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7"/>
          <p:cNvSpPr/>
          <p:nvPr/>
        </p:nvSpPr>
        <p:spPr>
          <a:xfrm>
            <a:off x="1708434" y="4279583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Debt repayment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72551" y="2084199"/>
            <a:ext cx="1078125" cy="1602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Interest Payments</a:t>
            </a:r>
            <a:endParaRPr/>
          </a:p>
        </p:txBody>
      </p:sp>
      <p:sp>
        <p:nvSpPr>
          <p:cNvPr id="268" name="Google Shape;268;p28"/>
          <p:cNvSpPr txBox="1"/>
          <p:nvPr>
            <p:ph idx="1" type="body"/>
          </p:nvPr>
        </p:nvSpPr>
        <p:spPr>
          <a:xfrm>
            <a:off x="550200" y="1395650"/>
            <a:ext cx="8136600" cy="18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The final spending area is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interest on the debt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.  </a:t>
            </a:r>
            <a:endParaRPr/>
          </a:p>
          <a:p>
            <a:pPr indent="-342900" lvl="0" marL="0" rtl="0" algn="l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	The Government pays interest charges on the money borrowed over the years and not yet repaid.</a:t>
            </a:r>
            <a:endParaRPr/>
          </a:p>
        </p:txBody>
      </p:sp>
      <p:pic>
        <p:nvPicPr>
          <p:cNvPr id="269" name="Google Shape;2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9950" y="2961975"/>
            <a:ext cx="55441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4" name="Google Shape;274;p29"/>
          <p:cNvGraphicFramePr/>
          <p:nvPr/>
        </p:nvGraphicFramePr>
        <p:xfrm>
          <a:off x="555172" y="83551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{75899F02-D15F-4FEA-AADC-4B2CECD139E2}</a:tableStyleId>
              </a:tblPr>
              <a:tblGrid>
                <a:gridCol w="2267950"/>
                <a:gridCol w="2847375"/>
                <a:gridCol w="1463050"/>
                <a:gridCol w="12791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2023-24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2024-25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03989E"/>
                    </a:solidFill>
                  </a:tcPr>
                </a:tc>
              </a:tr>
              <a:tr h="370850">
                <a:tc rowSpan="3"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Major Transfers to Persons</a:t>
                      </a:r>
                      <a:endParaRPr/>
                    </a:p>
                  </a:txBody>
                  <a:tcPr marT="19050" marB="19050" marR="9525" marL="9525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Employment Insurance benefits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24.2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26.5</a:t>
                      </a:r>
                      <a:endParaRPr/>
                    </a:p>
                  </a:txBody>
                  <a:tcPr marT="19050" marB="19050" marR="9525" marL="9525" anchor="ctr">
                    <a:solidFill>
                      <a:schemeClr val="lt1"/>
                    </a:solidFill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Canada Child Benefit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25.6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27.3</a:t>
                      </a:r>
                      <a:endParaRPr/>
                    </a:p>
                  </a:txBody>
                  <a:tcPr marT="19050" marB="19050" marR="9525" marL="9525" anchor="ctr">
                    <a:solidFill>
                      <a:srgbClr val="E2F5FB"/>
                    </a:solidFill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Elderly Benefits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75.9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80.6</a:t>
                      </a:r>
                      <a:endParaRPr/>
                    </a:p>
                  </a:txBody>
                  <a:tcPr marT="19050" marB="19050" marR="9525" marL="9525" anchor="ctr">
                    <a:solidFill>
                      <a:schemeClr val="lt1"/>
                    </a:solidFill>
                  </a:tcPr>
                </a:tc>
              </a:tr>
              <a:tr h="370850">
                <a:tc rowSpan="4">
                  <a:txBody>
                    <a:bodyPr/>
                    <a:lstStyle/>
                    <a:p>
                      <a:pPr indent="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Major Transfers to Other Levels of Government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19050" marB="19050" marR="9525" marL="9525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Canada Health Transfer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49.4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52.1</a:t>
                      </a:r>
                      <a:endParaRPr/>
                    </a:p>
                  </a:txBody>
                  <a:tcPr marT="19050" marB="19050" marR="9525" marL="9525" anchor="ctr">
                    <a:solidFill>
                      <a:srgbClr val="E2F5FB"/>
                    </a:solidFill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Equalization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24.0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25.2</a:t>
                      </a:r>
                      <a:endParaRPr/>
                    </a:p>
                  </a:txBody>
                  <a:tcPr marT="19050" marB="19050" marR="9525" marL="9525" anchor="ctr">
                    <a:solidFill>
                      <a:schemeClr val="lt1"/>
                    </a:solidFill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Canada Social Transfer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16.4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16.9</a:t>
                      </a:r>
                      <a:endParaRPr/>
                    </a:p>
                  </a:txBody>
                  <a:tcPr marT="19050" marB="19050" marR="9525" marL="9525" anchor="ctr"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Canada-Wide Early Learning and Child Care</a:t>
                      </a:r>
                      <a:endParaRPr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6.6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7.2</a:t>
                      </a:r>
                      <a:endParaRPr/>
                    </a:p>
                  </a:txBody>
                  <a:tcPr marT="19050" marB="19050" marR="9525" marL="9525" anchor="ctr"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 rowSpan="2">
                  <a:txBody>
                    <a:bodyPr/>
                    <a:lstStyle/>
                    <a:p>
                      <a:pPr indent="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 Expenses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19050" marB="19050" marR="9525" marL="9525">
                    <a:lnR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transfer payments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86.4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92.8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Operating expenses</a:t>
                      </a:r>
                      <a:endParaRPr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123.7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3.1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Expenses</a:t>
                      </a:r>
                      <a:endParaRPr b="1" i="0"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5715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 debt charges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43.9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46.5</a:t>
                      </a:r>
                      <a:endParaRPr/>
                    </a:p>
                  </a:txBody>
                  <a:tcPr marT="19050" marB="19050" marR="9525" marL="9525" anchor="ctr">
                    <a:lnT cap="flat" cmpd="sng" w="12700">
                      <a:solidFill>
                        <a:srgbClr val="EEFD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2F5FB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5715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Expenditures</a:t>
                      </a:r>
                      <a:endParaRPr/>
                    </a:p>
                  </a:txBody>
                  <a:tcPr marT="19050" marB="19050" marR="9525" marL="9525" anchor="ctr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15556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496.9</a:t>
                      </a:r>
                      <a:endParaRPr b="1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15556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5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498.2</a:t>
                      </a:r>
                      <a:endParaRPr b="1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solidFill>
                      <a:srgbClr val="03989E"/>
                    </a:solidFill>
                  </a:tcPr>
                </a:tc>
              </a:tr>
            </a:tbl>
          </a:graphicData>
        </a:graphic>
      </p:graphicFrame>
      <p:sp>
        <p:nvSpPr>
          <p:cNvPr id="275" name="Google Shape;275;p29"/>
          <p:cNvSpPr txBox="1"/>
          <p:nvPr/>
        </p:nvSpPr>
        <p:spPr>
          <a:xfrm>
            <a:off x="555172" y="5375376"/>
            <a:ext cx="6408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*Amounts are in billions of dollars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;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chart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shows main expenses only–numbers do not add up to total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9"/>
          <p:cNvSpPr/>
          <p:nvPr/>
        </p:nvSpPr>
        <p:spPr>
          <a:xfrm>
            <a:off x="555175" y="303725"/>
            <a:ext cx="4789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Breakdown of Major </a:t>
            </a:r>
            <a:r>
              <a:rPr b="1" i="0" lang="en-US" sz="25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Expenditures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/>
          </a:p>
        </p:txBody>
      </p:sp>
      <p:sp>
        <p:nvSpPr>
          <p:cNvPr id="282" name="Google Shape;282;p30"/>
          <p:cNvSpPr txBox="1"/>
          <p:nvPr>
            <p:ph idx="1" type="body"/>
          </p:nvPr>
        </p:nvSpPr>
        <p:spPr>
          <a:xfrm>
            <a:off x="155575" y="1246187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5943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What have you learned about the Government of Canada’s expenditures?</a:t>
            </a:r>
            <a:endParaRPr/>
          </a:p>
          <a:p>
            <a:pPr indent="0" lvl="0" marL="25145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5943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Are any expenditure amounts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than you expected?</a:t>
            </a:r>
            <a:endParaRPr/>
          </a:p>
          <a:p>
            <a:pPr indent="0" lvl="0" marL="25145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5943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Are any expenditure amounts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less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than you expected?</a:t>
            </a:r>
            <a:endParaRPr/>
          </a:p>
          <a:p>
            <a:pPr indent="0" lvl="0" marL="25145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5943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How does this influence your thinking about the federal budget?</a:t>
            </a:r>
            <a:endParaRPr/>
          </a:p>
        </p:txBody>
      </p:sp>
      <p:sp>
        <p:nvSpPr>
          <p:cNvPr descr="http://www.clker.com/cliparts/K/G/c/y/S/a/canadian-leaf.svg" id="283" name="Google Shape;283;p30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