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CA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89" name="Google Shape;89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0" name="Google Shape;9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122" name="Google Shape;122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3" name="Google Shape;12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6181a2fe7c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g26181a2fe7c_0_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156" name="Google Shape;15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7" name="Google Shape;15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190" name="Google Shape;190;p10:notes"/>
          <p:cNvSpPr/>
          <p:nvPr>
            <p:ph idx="2" type="sldImg"/>
          </p:nvPr>
        </p:nvSpPr>
        <p:spPr>
          <a:xfrm>
            <a:off x="992188" y="768350"/>
            <a:ext cx="5114925" cy="38369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1" name="Google Shape;19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6181a2fe7c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26181a2fe7c_0_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2" name="Google Shape;22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6181a2fe7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g26181a2fe7c_0_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5" name="Google Shape;25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7" name="Google Shape;28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pic>
        <p:nvPicPr>
          <p:cNvPr descr="SBC_pp_slides_ENG-01" id="21" name="Google Shape;21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5400" y="2540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pic>
        <p:nvPicPr>
          <p:cNvPr descr="SBC_pp_slides_ENG-03" id="26" name="Google Shape;26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pic>
        <p:nvPicPr>
          <p:cNvPr descr="SBC_pp_slides_ENG-03" id="33" name="Google Shape;33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50" name="Google Shape;50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51" name="Google Shape;51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52" name="Google Shape;52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53" name="Google Shape;53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65" name="Google Shape;65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72" name="Google Shape;72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1.png"/><Relationship Id="rId7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/>
          <p:nvPr/>
        </p:nvSpPr>
        <p:spPr>
          <a:xfrm>
            <a:off x="304800" y="5791200"/>
            <a:ext cx="418076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b="1" i="0" lang="en-CA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 Deck A: Budget Basics Trivia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/>
          <p:nvPr/>
        </p:nvSpPr>
        <p:spPr>
          <a:xfrm>
            <a:off x="301825" y="724429"/>
            <a:ext cx="83127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many levels of government are there in Canada?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493382" y="2463567"/>
            <a:ext cx="275108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543837" y="4427892"/>
            <a:ext cx="265017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5944275" y="2366901"/>
            <a:ext cx="233172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6065650" y="4596541"/>
            <a:ext cx="208897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662" y="2293737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662" y="4282636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67397" y="2293737"/>
            <a:ext cx="846872" cy="84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67397" y="4306027"/>
            <a:ext cx="875289" cy="875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/>
          <p:nvPr/>
        </p:nvSpPr>
        <p:spPr>
          <a:xfrm>
            <a:off x="301825" y="724429"/>
            <a:ext cx="83127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many levels of government are there in Canada?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5"/>
          <p:cNvSpPr/>
          <p:nvPr/>
        </p:nvSpPr>
        <p:spPr>
          <a:xfrm>
            <a:off x="1493382" y="2463567"/>
            <a:ext cx="275108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5"/>
          <p:cNvSpPr/>
          <p:nvPr/>
        </p:nvSpPr>
        <p:spPr>
          <a:xfrm>
            <a:off x="1543837" y="4427892"/>
            <a:ext cx="265017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CA" sz="32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1" i="0" sz="3200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5"/>
          <p:cNvSpPr/>
          <p:nvPr/>
        </p:nvSpPr>
        <p:spPr>
          <a:xfrm>
            <a:off x="5944275" y="2366901"/>
            <a:ext cx="233172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5"/>
          <p:cNvSpPr/>
          <p:nvPr/>
        </p:nvSpPr>
        <p:spPr>
          <a:xfrm>
            <a:off x="6065650" y="4596541"/>
            <a:ext cx="208897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" name="Google Shape;11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662" y="2293737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662" y="4282636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67397" y="2293737"/>
            <a:ext cx="846872" cy="84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67397" y="4306027"/>
            <a:ext cx="875289" cy="875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17472" y="4031606"/>
            <a:ext cx="1333829" cy="1982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6"/>
          <p:cNvSpPr txBox="1"/>
          <p:nvPr>
            <p:ph idx="4294967295" type="title"/>
          </p:nvPr>
        </p:nvSpPr>
        <p:spPr>
          <a:xfrm>
            <a:off x="4572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Levels of Government</a:t>
            </a:r>
            <a:endParaRPr b="1" sz="4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6"/>
          <p:cNvSpPr txBox="1"/>
          <p:nvPr>
            <p:ph idx="4294967295" type="body"/>
          </p:nvPr>
        </p:nvSpPr>
        <p:spPr>
          <a:xfrm>
            <a:off x="533400" y="1371600"/>
            <a:ext cx="81534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•"/>
            </a:pPr>
            <a:r>
              <a:rPr lang="en-CA" sz="2200">
                <a:latin typeface="Calibri"/>
                <a:ea typeface="Calibri"/>
                <a:cs typeface="Calibri"/>
                <a:sym typeface="Calibri"/>
              </a:rPr>
              <a:t>Canada has three main levels of government. Each has its own elected representatives and areas of responsibility. </a:t>
            </a:r>
            <a:endParaRPr/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914400" rtl="0" algn="l"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CA" sz="2200">
                <a:latin typeface="Calibri"/>
                <a:ea typeface="Calibri"/>
                <a:cs typeface="Calibri"/>
                <a:sym typeface="Calibri"/>
              </a:rPr>
              <a:t>Federal</a:t>
            </a:r>
            <a:endParaRPr/>
          </a:p>
          <a:p>
            <a:pPr indent="-368300" lvl="0" marL="914400" rtl="0" algn="l"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CA" sz="2200">
                <a:latin typeface="Calibri"/>
                <a:ea typeface="Calibri"/>
                <a:cs typeface="Calibri"/>
                <a:sym typeface="Calibri"/>
              </a:rPr>
              <a:t>Provincial/Territorial</a:t>
            </a:r>
            <a:endParaRPr/>
          </a:p>
          <a:p>
            <a:pPr indent="-368300" lvl="0" marL="914400" rtl="0" algn="l"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CA" sz="2200">
                <a:latin typeface="Calibri"/>
                <a:ea typeface="Calibri"/>
                <a:cs typeface="Calibri"/>
                <a:sym typeface="Calibri"/>
              </a:rPr>
              <a:t>Municipal/Local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•"/>
            </a:pPr>
            <a:r>
              <a:rPr lang="en-CA" sz="2200">
                <a:latin typeface="Calibri"/>
                <a:ea typeface="Calibri"/>
                <a:cs typeface="Calibri"/>
                <a:sym typeface="Calibri"/>
              </a:rPr>
              <a:t>Many </a:t>
            </a:r>
            <a:r>
              <a:rPr lang="en-CA" sz="2200">
                <a:latin typeface="Calibri"/>
                <a:ea typeface="Calibri"/>
                <a:cs typeface="Calibri"/>
                <a:sym typeface="Calibri"/>
              </a:rPr>
              <a:t>First Nations, Inuit, and Métis</a:t>
            </a:r>
            <a:r>
              <a:rPr b="1" lang="en-CA" sz="22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CA" sz="2200">
                <a:latin typeface="Calibri"/>
                <a:ea typeface="Calibri"/>
                <a:cs typeface="Calibri"/>
                <a:sym typeface="Calibri"/>
              </a:rPr>
              <a:t>communities also have their own </a:t>
            </a:r>
            <a:r>
              <a:rPr lang="en-CA" sz="2200">
                <a:latin typeface="Calibri"/>
                <a:ea typeface="Calibri"/>
                <a:cs typeface="Calibri"/>
                <a:sym typeface="Calibri"/>
              </a:rPr>
              <a:t>systems of governance</a:t>
            </a:r>
            <a:r>
              <a:rPr b="1" lang="en-CA" sz="22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CA" sz="2200">
                <a:latin typeface="Calibri"/>
                <a:ea typeface="Calibri"/>
                <a:cs typeface="Calibri"/>
                <a:sym typeface="Calibri"/>
              </a:rPr>
              <a:t>and share certain responsibilities with different levels.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•"/>
            </a:pPr>
            <a:r>
              <a:rPr lang="en-CA" sz="2200">
                <a:latin typeface="Calibri"/>
                <a:ea typeface="Calibri"/>
                <a:cs typeface="Calibri"/>
                <a:sym typeface="Calibri"/>
              </a:rPr>
              <a:t>The levels of government work together on many issues, such as the environment.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3375" y="2394100"/>
            <a:ext cx="3942375" cy="94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7"/>
          <p:cNvSpPr/>
          <p:nvPr/>
        </p:nvSpPr>
        <p:spPr>
          <a:xfrm>
            <a:off x="301825" y="724429"/>
            <a:ext cx="83127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of the following is </a:t>
            </a:r>
            <a:r>
              <a:rPr b="1" i="0" lang="en-CA" sz="30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</a:t>
            </a:r>
            <a:r>
              <a:rPr b="0" i="0" lang="en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responsibility of the </a:t>
            </a:r>
            <a:r>
              <a:rPr b="1" i="0" lang="en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federal government</a:t>
            </a:r>
            <a:r>
              <a:rPr b="0" i="0" lang="en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</p:txBody>
      </p:sp>
      <p:sp>
        <p:nvSpPr>
          <p:cNvPr id="133" name="Google Shape;133;p17"/>
          <p:cNvSpPr/>
          <p:nvPr/>
        </p:nvSpPr>
        <p:spPr>
          <a:xfrm>
            <a:off x="1600209" y="2242514"/>
            <a:ext cx="27510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National defence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7"/>
          <p:cNvSpPr/>
          <p:nvPr/>
        </p:nvSpPr>
        <p:spPr>
          <a:xfrm>
            <a:off x="1600200" y="4038600"/>
            <a:ext cx="2650177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International trade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7"/>
          <p:cNvSpPr/>
          <p:nvPr/>
        </p:nvSpPr>
        <p:spPr>
          <a:xfrm>
            <a:off x="6218707" y="2424785"/>
            <a:ext cx="2331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Immigration</a:t>
            </a:r>
            <a:endParaRPr/>
          </a:p>
        </p:txBody>
      </p:sp>
      <p:sp>
        <p:nvSpPr>
          <p:cNvPr id="136" name="Google Shape;136;p17"/>
          <p:cNvSpPr/>
          <p:nvPr/>
        </p:nvSpPr>
        <p:spPr>
          <a:xfrm>
            <a:off x="6218700" y="4114800"/>
            <a:ext cx="24384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Water supply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312" y="2293737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400" y="411480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48525" y="2293737"/>
            <a:ext cx="846872" cy="84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57800" y="4114800"/>
            <a:ext cx="875289" cy="875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8"/>
          <p:cNvSpPr/>
          <p:nvPr/>
        </p:nvSpPr>
        <p:spPr>
          <a:xfrm>
            <a:off x="301825" y="724429"/>
            <a:ext cx="8312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of the following is </a:t>
            </a:r>
            <a:r>
              <a:rPr b="1" i="0" lang="en-CA" sz="30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</a:t>
            </a:r>
            <a:r>
              <a:rPr b="0" i="0" lang="en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responsibility of the </a:t>
            </a:r>
            <a:r>
              <a:rPr b="1" i="0" lang="en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federal government</a:t>
            </a:r>
            <a:r>
              <a:rPr b="0" i="0" lang="en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</p:txBody>
      </p:sp>
      <p:sp>
        <p:nvSpPr>
          <p:cNvPr id="146" name="Google Shape;146;p18"/>
          <p:cNvSpPr/>
          <p:nvPr/>
        </p:nvSpPr>
        <p:spPr>
          <a:xfrm>
            <a:off x="1600209" y="2242514"/>
            <a:ext cx="27510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National defence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8"/>
          <p:cNvSpPr/>
          <p:nvPr/>
        </p:nvSpPr>
        <p:spPr>
          <a:xfrm>
            <a:off x="1600200" y="4038600"/>
            <a:ext cx="26502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International trade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8"/>
          <p:cNvSpPr/>
          <p:nvPr/>
        </p:nvSpPr>
        <p:spPr>
          <a:xfrm>
            <a:off x="6218707" y="2424785"/>
            <a:ext cx="2331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Immigration</a:t>
            </a:r>
            <a:endParaRPr/>
          </a:p>
        </p:txBody>
      </p:sp>
      <p:sp>
        <p:nvSpPr>
          <p:cNvPr id="149" name="Google Shape;149;p18"/>
          <p:cNvSpPr/>
          <p:nvPr/>
        </p:nvSpPr>
        <p:spPr>
          <a:xfrm>
            <a:off x="6218700" y="4114800"/>
            <a:ext cx="24384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Water supply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312" y="2293737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400" y="411480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48525" y="2293737"/>
            <a:ext cx="846872" cy="84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48525" y="3982275"/>
            <a:ext cx="960900" cy="1428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Federal </a:t>
            </a:r>
            <a:endParaRPr b="1" sz="4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9"/>
          <p:cNvSpPr txBox="1"/>
          <p:nvPr>
            <p:ph idx="1" type="body"/>
          </p:nvPr>
        </p:nvSpPr>
        <p:spPr>
          <a:xfrm>
            <a:off x="457200" y="13716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The federal government is responsible for all national matters and concerns. 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For example:</a:t>
            </a:r>
            <a:endParaRPr/>
          </a:p>
          <a:p>
            <a:pPr indent="-381000" lvl="1" marL="914400" rtl="0" algn="l"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Char char="○"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National defence/armed forces</a:t>
            </a:r>
            <a:endParaRPr sz="2400"/>
          </a:p>
          <a:p>
            <a:pPr indent="-381000" lvl="1" marL="914400" rtl="0" algn="l"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Char char="○"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Public safety</a:t>
            </a:r>
            <a:endParaRPr sz="2400"/>
          </a:p>
          <a:p>
            <a:pPr indent="-381000" lvl="1" marL="914400" rtl="0" algn="l"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Char char="○"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Foreign affairs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rtl="0" algn="l"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Char char="○"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International trade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rtl="0" algn="l"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Char char="○"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Citizenship and                                                                     immigration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rtl="0" algn="l"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Char char="○"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Fisheries and oceans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5325" y="1955199"/>
            <a:ext cx="3497024" cy="3497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0"/>
          <p:cNvSpPr/>
          <p:nvPr/>
        </p:nvSpPr>
        <p:spPr>
          <a:xfrm>
            <a:off x="609600" y="609600"/>
            <a:ext cx="8005011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amount of money that the federal government </a:t>
            </a: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spends 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programs and services is called its: ________________.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0"/>
          <p:cNvSpPr/>
          <p:nvPr/>
        </p:nvSpPr>
        <p:spPr>
          <a:xfrm>
            <a:off x="1828800" y="2438400"/>
            <a:ext cx="2421733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Revenues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0"/>
          <p:cNvSpPr/>
          <p:nvPr/>
        </p:nvSpPr>
        <p:spPr>
          <a:xfrm>
            <a:off x="1905000" y="4267200"/>
            <a:ext cx="305406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Expenditures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0"/>
          <p:cNvSpPr/>
          <p:nvPr/>
        </p:nvSpPr>
        <p:spPr>
          <a:xfrm>
            <a:off x="5486400" y="2438400"/>
            <a:ext cx="233172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Surplus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228600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662" y="4198699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53000" y="2362200"/>
            <a:ext cx="846872" cy="84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29200" y="4191000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0"/>
          <p:cNvSpPr/>
          <p:nvPr/>
        </p:nvSpPr>
        <p:spPr>
          <a:xfrm>
            <a:off x="5715000" y="4267200"/>
            <a:ext cx="233172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Finances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1"/>
          <p:cNvSpPr/>
          <p:nvPr/>
        </p:nvSpPr>
        <p:spPr>
          <a:xfrm>
            <a:off x="609600" y="609600"/>
            <a:ext cx="8005011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amount of money that the federal government </a:t>
            </a: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spends 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programs and services is called its: ________________.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1"/>
          <p:cNvSpPr/>
          <p:nvPr/>
        </p:nvSpPr>
        <p:spPr>
          <a:xfrm>
            <a:off x="1981200" y="2438400"/>
            <a:ext cx="24216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Revenues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1"/>
          <p:cNvSpPr/>
          <p:nvPr/>
        </p:nvSpPr>
        <p:spPr>
          <a:xfrm>
            <a:off x="2057400" y="4267200"/>
            <a:ext cx="30540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Expenditures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1"/>
          <p:cNvSpPr/>
          <p:nvPr/>
        </p:nvSpPr>
        <p:spPr>
          <a:xfrm>
            <a:off x="5638800" y="2438400"/>
            <a:ext cx="2331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Surplus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" name="Google Shape;18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0600" y="228600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05400" y="2362200"/>
            <a:ext cx="846872" cy="84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81600" y="4191000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1"/>
          <p:cNvSpPr/>
          <p:nvPr/>
        </p:nvSpPr>
        <p:spPr>
          <a:xfrm>
            <a:off x="5867400" y="4267200"/>
            <a:ext cx="2331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Finances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20475" y="3959425"/>
            <a:ext cx="1066800" cy="15858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2"/>
          <p:cNvSpPr txBox="1"/>
          <p:nvPr>
            <p:ph idx="1" type="body"/>
          </p:nvPr>
        </p:nvSpPr>
        <p:spPr>
          <a:xfrm>
            <a:off x="609600" y="1096051"/>
            <a:ext cx="8229600" cy="25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lang="en-CA" sz="2500">
                <a:latin typeface="Calibri"/>
                <a:ea typeface="Calibri"/>
                <a:cs typeface="Calibri"/>
                <a:sym typeface="Calibri"/>
              </a:rPr>
              <a:t>Expenditures </a:t>
            </a:r>
            <a:r>
              <a:rPr lang="en-CA" sz="2500">
                <a:latin typeface="Calibri"/>
                <a:ea typeface="Calibri"/>
                <a:cs typeface="Calibri"/>
                <a:sym typeface="Calibri"/>
              </a:rPr>
              <a:t>refers to payment for goods and services. 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CA" sz="2500">
                <a:latin typeface="Calibri"/>
                <a:ea typeface="Calibri"/>
                <a:cs typeface="Calibri"/>
                <a:sym typeface="Calibri"/>
              </a:rPr>
              <a:t>It represents an </a:t>
            </a:r>
            <a:r>
              <a:rPr b="1" lang="en-CA" sz="2500">
                <a:latin typeface="Calibri"/>
                <a:ea typeface="Calibri"/>
                <a:cs typeface="Calibri"/>
                <a:sym typeface="Calibri"/>
              </a:rPr>
              <a:t>outflow</a:t>
            </a:r>
            <a:r>
              <a:rPr lang="en-CA" sz="2500">
                <a:latin typeface="Calibri"/>
                <a:ea typeface="Calibri"/>
                <a:cs typeface="Calibri"/>
                <a:sym typeface="Calibri"/>
              </a:rPr>
              <a:t> of money.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CA" sz="2500">
                <a:latin typeface="Calibri"/>
                <a:ea typeface="Calibri"/>
                <a:cs typeface="Calibri"/>
                <a:sym typeface="Calibri"/>
              </a:rPr>
              <a:t>In comparison, </a:t>
            </a:r>
            <a:r>
              <a:rPr b="1" lang="en-CA" sz="2500">
                <a:latin typeface="Calibri"/>
                <a:ea typeface="Calibri"/>
                <a:cs typeface="Calibri"/>
                <a:sym typeface="Calibri"/>
              </a:rPr>
              <a:t>revenue </a:t>
            </a:r>
            <a:r>
              <a:rPr lang="en-CA" sz="2500">
                <a:latin typeface="Calibri"/>
                <a:ea typeface="Calibri"/>
                <a:cs typeface="Calibri"/>
                <a:sym typeface="Calibri"/>
              </a:rPr>
              <a:t>refers to money received or earned. 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CA" sz="2500">
                <a:latin typeface="Calibri"/>
                <a:ea typeface="Calibri"/>
                <a:cs typeface="Calibri"/>
                <a:sym typeface="Calibri"/>
              </a:rPr>
              <a:t>It represents </a:t>
            </a:r>
            <a:r>
              <a:rPr b="1" lang="en-CA" sz="2500">
                <a:latin typeface="Calibri"/>
                <a:ea typeface="Calibri"/>
                <a:cs typeface="Calibri"/>
                <a:sym typeface="Calibri"/>
              </a:rPr>
              <a:t>incoming</a:t>
            </a:r>
            <a:r>
              <a:rPr lang="en-CA" sz="2500">
                <a:latin typeface="Calibri"/>
                <a:ea typeface="Calibri"/>
                <a:cs typeface="Calibri"/>
                <a:sym typeface="Calibri"/>
              </a:rPr>
              <a:t> money.</a:t>
            </a:r>
            <a:endParaRPr sz="33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23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sz="36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24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3"/>
          <p:cNvSpPr/>
          <p:nvPr/>
        </p:nvSpPr>
        <p:spPr>
          <a:xfrm>
            <a:off x="301825" y="724429"/>
            <a:ext cx="8312786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b="1"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deficit</a:t>
            </a:r>
            <a:r>
              <a:rPr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happens when…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3"/>
          <p:cNvSpPr/>
          <p:nvPr/>
        </p:nvSpPr>
        <p:spPr>
          <a:xfrm>
            <a:off x="1524000" y="3886200"/>
            <a:ext cx="2825400" cy="20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have 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</a:t>
            </a: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revenue 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than expenditures.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3"/>
          <p:cNvSpPr/>
          <p:nvPr/>
        </p:nvSpPr>
        <p:spPr>
          <a:xfrm>
            <a:off x="1524000" y="1752600"/>
            <a:ext cx="3054000" cy="13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have</a:t>
            </a: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</a:t>
            </a: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expenditures 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than revenue.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3"/>
          <p:cNvSpPr/>
          <p:nvPr/>
        </p:nvSpPr>
        <p:spPr>
          <a:xfrm>
            <a:off x="5867400" y="1828800"/>
            <a:ext cx="3004800" cy="22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have the </a:t>
            </a: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same amount 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revenue and expenditures.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3"/>
          <p:cNvSpPr/>
          <p:nvPr/>
        </p:nvSpPr>
        <p:spPr>
          <a:xfrm>
            <a:off x="5867400" y="3886200"/>
            <a:ext cx="3004800" cy="13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</a:t>
            </a: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not have any 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revenue or expenditures.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3" name="Google Shape;20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" y="182880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400" y="396240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00600" y="1905000"/>
            <a:ext cx="846872" cy="84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76800" y="3962400"/>
            <a:ext cx="875289" cy="875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4"/>
          <p:cNvSpPr/>
          <p:nvPr/>
        </p:nvSpPr>
        <p:spPr>
          <a:xfrm>
            <a:off x="301825" y="724429"/>
            <a:ext cx="8312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b="1"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deficit</a:t>
            </a:r>
            <a:r>
              <a:rPr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happens when…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4"/>
          <p:cNvSpPr/>
          <p:nvPr/>
        </p:nvSpPr>
        <p:spPr>
          <a:xfrm>
            <a:off x="1524000" y="3886200"/>
            <a:ext cx="2825400" cy="20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have more </a:t>
            </a: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revenue 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than expenditures.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4"/>
          <p:cNvSpPr/>
          <p:nvPr/>
        </p:nvSpPr>
        <p:spPr>
          <a:xfrm>
            <a:off x="1524000" y="1752600"/>
            <a:ext cx="3054000" cy="13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have</a:t>
            </a: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</a:t>
            </a: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expenditures </a:t>
            </a: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than revenue.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4"/>
          <p:cNvSpPr/>
          <p:nvPr/>
        </p:nvSpPr>
        <p:spPr>
          <a:xfrm>
            <a:off x="5867400" y="1828800"/>
            <a:ext cx="3004800" cy="22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have the </a:t>
            </a: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same amount 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revenue and expenditures.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4"/>
          <p:cNvSpPr/>
          <p:nvPr/>
        </p:nvSpPr>
        <p:spPr>
          <a:xfrm>
            <a:off x="5867400" y="3886200"/>
            <a:ext cx="3004800" cy="13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</a:t>
            </a:r>
            <a:r>
              <a:rPr b="1"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not have any </a:t>
            </a: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revenue or expenditures.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" name="Google Shape;21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" y="396240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00600" y="1905000"/>
            <a:ext cx="846872" cy="84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76800" y="3962400"/>
            <a:ext cx="875289" cy="875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2913" y="1714500"/>
            <a:ext cx="983042" cy="146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5"/>
          <p:cNvSpPr txBox="1"/>
          <p:nvPr>
            <p:ph idx="1" type="body"/>
          </p:nvPr>
        </p:nvSpPr>
        <p:spPr>
          <a:xfrm>
            <a:off x="381000" y="609600"/>
            <a:ext cx="855000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deficit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 happens when you have </a:t>
            </a: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more expenditures 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than revenue, or when you spend more than you earn.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2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surplus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 occurs when you have </a:t>
            </a: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more revenue 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than expenditures, or when you earn more than you spend.</a:t>
            </a:r>
            <a:endParaRPr/>
          </a:p>
          <a:p>
            <a:pPr indent="0" lvl="0" marL="0" rtl="0" algn="l"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When you have an </a:t>
            </a: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equal 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amount of revenue and expenditures, you have a </a:t>
            </a: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balanced budget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" name="Google Shape;22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98613" y="3542100"/>
            <a:ext cx="3546763" cy="85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98613" y="1501950"/>
            <a:ext cx="3546763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6"/>
          <p:cNvSpPr/>
          <p:nvPr/>
        </p:nvSpPr>
        <p:spPr>
          <a:xfrm>
            <a:off x="301825" y="724429"/>
            <a:ext cx="83127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Money that is borrowed and has not been paid back is called…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6"/>
          <p:cNvSpPr/>
          <p:nvPr/>
        </p:nvSpPr>
        <p:spPr>
          <a:xfrm>
            <a:off x="1905000" y="2362200"/>
            <a:ext cx="28254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Savings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6"/>
          <p:cNvSpPr/>
          <p:nvPr/>
        </p:nvSpPr>
        <p:spPr>
          <a:xfrm>
            <a:off x="1898913" y="4343425"/>
            <a:ext cx="30540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Debt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6"/>
          <p:cNvSpPr/>
          <p:nvPr/>
        </p:nvSpPr>
        <p:spPr>
          <a:xfrm>
            <a:off x="6019800" y="2340875"/>
            <a:ext cx="25488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Reserves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6"/>
          <p:cNvSpPr/>
          <p:nvPr/>
        </p:nvSpPr>
        <p:spPr>
          <a:xfrm>
            <a:off x="6019800" y="4343400"/>
            <a:ext cx="228212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Income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6" name="Google Shape;23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662" y="2293737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662" y="4282636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29200" y="2209800"/>
            <a:ext cx="846872" cy="84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29200" y="4267200"/>
            <a:ext cx="875289" cy="875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7"/>
          <p:cNvSpPr/>
          <p:nvPr/>
        </p:nvSpPr>
        <p:spPr>
          <a:xfrm>
            <a:off x="301825" y="724429"/>
            <a:ext cx="8312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Money that is borrowed and has not been paid back is called…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7"/>
          <p:cNvSpPr/>
          <p:nvPr/>
        </p:nvSpPr>
        <p:spPr>
          <a:xfrm>
            <a:off x="1905000" y="2362200"/>
            <a:ext cx="28254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Savings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7"/>
          <p:cNvSpPr/>
          <p:nvPr/>
        </p:nvSpPr>
        <p:spPr>
          <a:xfrm>
            <a:off x="1898913" y="4343425"/>
            <a:ext cx="30540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Debt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7"/>
          <p:cNvSpPr/>
          <p:nvPr/>
        </p:nvSpPr>
        <p:spPr>
          <a:xfrm>
            <a:off x="6019800" y="2340875"/>
            <a:ext cx="25488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Reserves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7"/>
          <p:cNvSpPr/>
          <p:nvPr/>
        </p:nvSpPr>
        <p:spPr>
          <a:xfrm>
            <a:off x="6019800" y="4343400"/>
            <a:ext cx="22821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Income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9" name="Google Shape;24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662" y="2293737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9200" y="2209800"/>
            <a:ext cx="846872" cy="84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29200" y="4267200"/>
            <a:ext cx="875289" cy="875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6562" y="4136776"/>
            <a:ext cx="1050250" cy="1561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8"/>
          <p:cNvSpPr txBox="1"/>
          <p:nvPr>
            <p:ph idx="1" type="body"/>
          </p:nvPr>
        </p:nvSpPr>
        <p:spPr>
          <a:xfrm>
            <a:off x="609600" y="7620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lang="en-CA" sz="2600">
                <a:latin typeface="Calibri"/>
                <a:ea typeface="Calibri"/>
                <a:cs typeface="Calibri"/>
                <a:sym typeface="Calibri"/>
              </a:rPr>
              <a:t>When you have a deficit, you need to </a:t>
            </a:r>
            <a:r>
              <a:rPr b="1" lang="en-CA" sz="2600">
                <a:latin typeface="Calibri"/>
                <a:ea typeface="Calibri"/>
                <a:cs typeface="Calibri"/>
                <a:sym typeface="Calibri"/>
              </a:rPr>
              <a:t>borrow money </a:t>
            </a:r>
            <a:r>
              <a:rPr lang="en-CA" sz="2600">
                <a:latin typeface="Calibri"/>
                <a:ea typeface="Calibri"/>
                <a:cs typeface="Calibri"/>
                <a:sym typeface="Calibri"/>
              </a:rPr>
              <a:t>to cover the shortfall or gap. </a:t>
            </a:r>
            <a:endParaRPr/>
          </a:p>
          <a:p>
            <a:pPr indent="0" lvl="0" marL="0" rtl="0" algn="l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lang="en-CA" sz="2600">
                <a:latin typeface="Calibri"/>
                <a:ea typeface="Calibri"/>
                <a:cs typeface="Calibri"/>
                <a:sym typeface="Calibri"/>
              </a:rPr>
              <a:t>The money you borrow becomes your </a:t>
            </a:r>
            <a:r>
              <a:rPr b="1" lang="en-CA" sz="2600">
                <a:latin typeface="Calibri"/>
                <a:ea typeface="Calibri"/>
                <a:cs typeface="Calibri"/>
                <a:sym typeface="Calibri"/>
              </a:rPr>
              <a:t>debt</a:t>
            </a:r>
            <a:r>
              <a:rPr lang="en-CA" sz="2600">
                <a:latin typeface="Calibri"/>
                <a:ea typeface="Calibri"/>
                <a:cs typeface="Calibri"/>
                <a:sym typeface="Calibri"/>
              </a:rPr>
              <a:t>. Your debt is the </a:t>
            </a:r>
            <a:r>
              <a:rPr b="1" lang="en-CA" sz="2600">
                <a:latin typeface="Calibri"/>
                <a:ea typeface="Calibri"/>
                <a:cs typeface="Calibri"/>
                <a:sym typeface="Calibri"/>
              </a:rPr>
              <a:t>accumulation of deficits</a:t>
            </a:r>
            <a:r>
              <a:rPr lang="en-CA" sz="2600"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58" name="Google Shape;258;p28"/>
          <p:cNvPicPr preferRelativeResize="0"/>
          <p:nvPr/>
        </p:nvPicPr>
        <p:blipFill rotWithShape="1">
          <a:blip r:embed="rId3">
            <a:alphaModFix/>
          </a:blip>
          <a:srcRect b="3297" l="0" r="0" t="0"/>
          <a:stretch/>
        </p:blipFill>
        <p:spPr>
          <a:xfrm>
            <a:off x="2286000" y="2895600"/>
            <a:ext cx="4541924" cy="231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9"/>
          <p:cNvSpPr/>
          <p:nvPr/>
        </p:nvSpPr>
        <p:spPr>
          <a:xfrm>
            <a:off x="301825" y="724429"/>
            <a:ext cx="83127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government’s annual budget covers what time period?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9"/>
          <p:cNvSpPr/>
          <p:nvPr/>
        </p:nvSpPr>
        <p:spPr>
          <a:xfrm>
            <a:off x="1905000" y="2209800"/>
            <a:ext cx="2825466" cy="17389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January 1 to December 31 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9"/>
          <p:cNvSpPr/>
          <p:nvPr/>
        </p:nvSpPr>
        <p:spPr>
          <a:xfrm>
            <a:off x="1905000" y="4191000"/>
            <a:ext cx="305406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September 1 to August 31 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9"/>
          <p:cNvSpPr/>
          <p:nvPr/>
        </p:nvSpPr>
        <p:spPr>
          <a:xfrm>
            <a:off x="6019800" y="4191000"/>
            <a:ext cx="2548731" cy="1508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April 1 to March 31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9"/>
          <p:cNvSpPr/>
          <p:nvPr/>
        </p:nvSpPr>
        <p:spPr>
          <a:xfrm>
            <a:off x="6019800" y="2209800"/>
            <a:ext cx="2548839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September 1 to June 30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8" name="Google Shape;26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662" y="220980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662" y="4198699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29200" y="2286000"/>
            <a:ext cx="846872" cy="84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29200" y="4191000"/>
            <a:ext cx="875289" cy="875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0"/>
          <p:cNvSpPr/>
          <p:nvPr/>
        </p:nvSpPr>
        <p:spPr>
          <a:xfrm>
            <a:off x="301825" y="724429"/>
            <a:ext cx="83127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government’s annual budget covers what time period?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30"/>
          <p:cNvSpPr/>
          <p:nvPr/>
        </p:nvSpPr>
        <p:spPr>
          <a:xfrm>
            <a:off x="1905000" y="2209800"/>
            <a:ext cx="2825466" cy="17389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January 1 to December 31 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30"/>
          <p:cNvSpPr/>
          <p:nvPr/>
        </p:nvSpPr>
        <p:spPr>
          <a:xfrm>
            <a:off x="1905000" y="4191000"/>
            <a:ext cx="305406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September 1 to August 31 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30"/>
          <p:cNvSpPr/>
          <p:nvPr/>
        </p:nvSpPr>
        <p:spPr>
          <a:xfrm>
            <a:off x="6096000" y="4191000"/>
            <a:ext cx="2548731" cy="1508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April 1 to March 31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30"/>
          <p:cNvSpPr/>
          <p:nvPr/>
        </p:nvSpPr>
        <p:spPr>
          <a:xfrm>
            <a:off x="6019800" y="2209800"/>
            <a:ext cx="2548839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September 1 to June 30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1" name="Google Shape;28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662" y="220980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662" y="4198699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29200" y="2286000"/>
            <a:ext cx="846872" cy="84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45375" y="4046025"/>
            <a:ext cx="1014525" cy="150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The Federal Government</a:t>
            </a:r>
            <a:r>
              <a:rPr b="1" lang="en-CA" sz="4000">
                <a:solidFill>
                  <a:srgbClr val="02C7DC"/>
                </a:solidFill>
              </a:rPr>
              <a:t>’</a:t>
            </a:r>
            <a:r>
              <a:rPr b="1" lang="en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s Budget</a:t>
            </a:r>
            <a:endParaRPr b="1" sz="4000">
              <a:solidFill>
                <a:srgbClr val="02C7D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31"/>
          <p:cNvSpPr txBox="1"/>
          <p:nvPr>
            <p:ph idx="1" type="body"/>
          </p:nvPr>
        </p:nvSpPr>
        <p:spPr>
          <a:xfrm>
            <a:off x="457200" y="12954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The government</a:t>
            </a:r>
            <a:r>
              <a:rPr lang="en-CA" sz="2400"/>
              <a:t>’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s fiscal year runs from April 1 to March 31. Each annual budget forecasts revenue and expenditures for this period.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Budget 2025 will estimate revenues and expenditures for the next fiscal period (April 1, 2025 to March 31, 2026). It will likely be released in March or April 2025.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17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/>
          </a:p>
        </p:txBody>
      </p:sp>
      <p:pic>
        <p:nvPicPr>
          <p:cNvPr id="291" name="Google Shape;29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4125" y="3958400"/>
            <a:ext cx="2887575" cy="2165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