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0721E79-9B41-4F3D-B20A-E84EFDCC5F2E}">
  <a:tblStyle styleId="{20721E79-9B41-4F3D-B20A-E84EFDCC5F2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3F9FA"/>
          </a:solidFill>
        </a:fill>
      </a:tcStyle>
    </a:wholeTbl>
    <a:band1H>
      <a:tcTxStyle/>
      <a:tcStyle>
        <a:tcBdr/>
        <a:fill>
          <a:solidFill>
            <a:srgbClr val="E7F3F4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7F3F4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50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" name="Google Shape;19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9" name="Google Shape;19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00" name="Google Shape;20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3" name="Google Shape;21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14" name="Google Shape;21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7" name="Google Shape;22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3" name="Google Shape;23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34" name="Google Shape;23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7" name="Google Shape;24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48" name="Google Shape;248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Google Shape;26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" name="Google Shape;26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4" name="Google Shape;27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75" name="Google Shape;275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8" name="Google Shape;28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89" name="Google Shape;289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2" name="Google Shape;30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Google Shape;33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9c258ef7c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2" name="Google Shape;342;g29c258ef7c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9" name="Google Shape;3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badb7583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29badb7583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Crown earnings are profits from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the sale of goods and services by</a:t>
            </a:r>
            <a:r>
              <a:rPr lang="en-US"/>
              <a:t> </a:t>
            </a:r>
            <a:r>
              <a:rPr lang="en-US" sz="1200" b="1">
                <a:latin typeface="Calibri"/>
                <a:ea typeface="Calibri"/>
                <a:cs typeface="Calibri"/>
                <a:sym typeface="Calibri"/>
              </a:rPr>
              <a:t>Crown Corporations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 (businesses established by the federal government, e.g., Canada Post, VIA Rail).  </a:t>
            </a:r>
            <a:endParaRPr/>
          </a:p>
        </p:txBody>
      </p:sp>
      <p:sp>
        <p:nvSpPr>
          <p:cNvPr id="123" name="Google Shape;12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9badb7583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6" name="Google Shape;136;g29badb7583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Crown earnings are profits from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the sale of goods and services by</a:t>
            </a:r>
            <a:r>
              <a:rPr lang="en-US"/>
              <a:t> </a:t>
            </a:r>
            <a:r>
              <a:rPr lang="en-US" sz="1200" b="1">
                <a:latin typeface="Calibri"/>
                <a:ea typeface="Calibri"/>
                <a:cs typeface="Calibri"/>
                <a:sym typeface="Calibri"/>
              </a:rPr>
              <a:t>Crown Corporations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 (businesses established by the federal government, e.g., Canada Post, VIA Rail).  </a:t>
            </a:r>
            <a:endParaRPr/>
          </a:p>
        </p:txBody>
      </p:sp>
      <p:sp>
        <p:nvSpPr>
          <p:cNvPr id="137" name="Google Shape;137;g29badb75838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Crown earnings are profits from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the sale of goods and services by</a:t>
            </a:r>
            <a:r>
              <a:rPr lang="en-US"/>
              <a:t> </a:t>
            </a:r>
            <a:r>
              <a:rPr lang="en-US" sz="1200" b="1">
                <a:latin typeface="Calibri"/>
                <a:ea typeface="Calibri"/>
                <a:cs typeface="Calibri"/>
                <a:sym typeface="Calibri"/>
              </a:rPr>
              <a:t>Crown Corporations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 (businesses established by the federal government, e.g., Canada Post, VIA Rail).  </a:t>
            </a:r>
            <a:endParaRPr/>
          </a:p>
        </p:txBody>
      </p:sp>
      <p:sp>
        <p:nvSpPr>
          <p:cNvPr id="158" name="Google Shape;15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1" name="Google Shape;17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Crown earnings are profits from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the sale of goods and services by</a:t>
            </a:r>
            <a:r>
              <a:rPr lang="en-US"/>
              <a:t> </a:t>
            </a:r>
            <a:r>
              <a:rPr lang="en-US" sz="1200" b="1">
                <a:latin typeface="Calibri"/>
                <a:ea typeface="Calibri"/>
                <a:cs typeface="Calibri"/>
                <a:sym typeface="Calibri"/>
              </a:rPr>
              <a:t>Crown Corporations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 (businesses established by the federal government, e.g., Canada Post, VIA Rail).  </a:t>
            </a:r>
            <a:endParaRPr/>
          </a:p>
        </p:txBody>
      </p:sp>
      <p:sp>
        <p:nvSpPr>
          <p:cNvPr id="172" name="Google Shape;17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https://www.canada.ca/en/revenue-agency/services/tax/individuals/frequently-asked-questions-individuals/canadian-income-tax-rates-individuals-current-previous-years.html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 descr="SBC_pp_slides_ENG-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3" descr="SBC_pp_slides_ENG-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" name="Google Shape;35;p4" descr="SBC_pp_slides_ENG-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3" descr="SBC_pp_slides_ENG-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>
            <a:spLocks noGrp="1"/>
          </p:cNvSpPr>
          <p:nvPr>
            <p:ph type="subTitle" idx="1"/>
          </p:nvPr>
        </p:nvSpPr>
        <p:spPr>
          <a:xfrm>
            <a:off x="228600" y="5791200"/>
            <a:ext cx="7467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Slide Deck C: The Government of Canada’s Revenues</a:t>
            </a:r>
            <a:endParaRPr sz="22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Personal Income Example</a:t>
            </a:r>
            <a:endParaRPr/>
          </a:p>
        </p:txBody>
      </p:sp>
      <p:sp>
        <p:nvSpPr>
          <p:cNvPr id="195" name="Google Shape;195;p22"/>
          <p:cNvSpPr txBox="1"/>
          <p:nvPr/>
        </p:nvSpPr>
        <p:spPr>
          <a:xfrm>
            <a:off x="540375" y="1296175"/>
            <a:ext cx="8146500" cy="45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Samira works as a graphic designer at a web development firm. She earns $60,000 per year.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571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table below shows how her </a:t>
            </a: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federal income tax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calculated.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addition, she would pay another amount for provincial income tax depending where she lived. If she lived in Ontario, it would be around $2,942.21. In Alberta it would be $4,063.10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6" name="Google Shape;196;p22"/>
          <p:cNvGraphicFramePr/>
          <p:nvPr/>
        </p:nvGraphicFramePr>
        <p:xfrm>
          <a:off x="540375" y="2667000"/>
          <a:ext cx="7820775" cy="1854250"/>
        </p:xfrm>
        <a:graphic>
          <a:graphicData uri="http://schemas.openxmlformats.org/drawingml/2006/table">
            <a:tbl>
              <a:tblPr firstRow="1" bandRow="1">
                <a:noFill/>
                <a:tableStyleId>{20721E79-9B41-4F3D-B20A-E84EFDCC5F2E}</a:tableStyleId>
              </a:tblPr>
              <a:tblGrid>
                <a:gridCol w="260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6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Income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398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Tax Rate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398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Tax Amount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398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First $13,808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0.0%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$0.00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E2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Next $35,212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15.0%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$5,281.80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Next $10,980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20.5%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$2,250.9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E2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income: </a:t>
                      </a: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$60,000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398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398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taxes: </a:t>
                      </a: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$7,532.7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398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/>
          <p:nvPr/>
        </p:nvSpPr>
        <p:spPr>
          <a:xfrm>
            <a:off x="301825" y="724429"/>
            <a:ext cx="831278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Businesses have to pay a tax on their profits every year.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tax rate for businesses at the federal level?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3"/>
          <p:cNvSpPr/>
          <p:nvPr/>
        </p:nvSpPr>
        <p:spPr>
          <a:xfrm>
            <a:off x="1960284" y="2427289"/>
            <a:ext cx="3345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40%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22860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00600" y="2286000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3"/>
          <p:cNvSpPr/>
          <p:nvPr/>
        </p:nvSpPr>
        <p:spPr>
          <a:xfrm>
            <a:off x="5791200" y="2362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3"/>
          <p:cNvSpPr/>
          <p:nvPr/>
        </p:nvSpPr>
        <p:spPr>
          <a:xfrm>
            <a:off x="1960284" y="4306135"/>
            <a:ext cx="3345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00600" y="41910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3"/>
          <p:cNvSpPr/>
          <p:nvPr/>
        </p:nvSpPr>
        <p:spPr>
          <a:xfrm>
            <a:off x="5867400" y="4267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4"/>
          <p:cNvSpPr/>
          <p:nvPr/>
        </p:nvSpPr>
        <p:spPr>
          <a:xfrm>
            <a:off x="301825" y="724429"/>
            <a:ext cx="831278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Businesses have to pay a tax on their profits every year.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tax rate for businesses at the federal level?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4"/>
          <p:cNvSpPr/>
          <p:nvPr/>
        </p:nvSpPr>
        <p:spPr>
          <a:xfrm>
            <a:off x="1952859" y="2427289"/>
            <a:ext cx="3345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40%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22860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4"/>
          <p:cNvSpPr/>
          <p:nvPr/>
        </p:nvSpPr>
        <p:spPr>
          <a:xfrm>
            <a:off x="5791200" y="2362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4"/>
          <p:cNvSpPr/>
          <p:nvPr/>
        </p:nvSpPr>
        <p:spPr>
          <a:xfrm>
            <a:off x="1952859" y="4306135"/>
            <a:ext cx="3345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00600" y="41910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4"/>
          <p:cNvSpPr/>
          <p:nvPr/>
        </p:nvSpPr>
        <p:spPr>
          <a:xfrm>
            <a:off x="5867400" y="4267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4" name="Google Shape;224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86300" y="2114300"/>
            <a:ext cx="1103900" cy="1640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5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Corporate Income Tax</a:t>
            </a:r>
            <a:endParaRPr/>
          </a:p>
        </p:txBody>
      </p:sp>
      <p:sp>
        <p:nvSpPr>
          <p:cNvPr id="230" name="Google Shape;230;p25"/>
          <p:cNvSpPr txBox="1">
            <a:spLocks noGrp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Businesses, or corporations, pay tax on their net profits (their revenue minus expenses). </a:t>
            </a:r>
            <a:endParaRPr/>
          </a:p>
          <a:p>
            <a:pPr marL="457200" lvl="0" indent="-368300" algn="l" rtl="0">
              <a:spcBef>
                <a:spcPts val="154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The general corporate tax rate is 15% and has remained the same since 2012.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The small business corporate tax rate is 9% (down from 11% in 2015).</a:t>
            </a:r>
            <a:endParaRPr/>
          </a:p>
          <a:p>
            <a:pPr marL="0" lvl="0" indent="0" algn="l" rtl="0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Just like personal income tax, businesses must also pay a provincial corporate tax rate.</a:t>
            </a:r>
            <a:endParaRPr sz="2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6"/>
          <p:cNvSpPr/>
          <p:nvPr/>
        </p:nvSpPr>
        <p:spPr>
          <a:xfrm>
            <a:off x="301825" y="724429"/>
            <a:ext cx="831278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federal tax on goods and services (GST) bought in Canada is currently…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6"/>
          <p:cNvSpPr/>
          <p:nvPr/>
        </p:nvSpPr>
        <p:spPr>
          <a:xfrm>
            <a:off x="1905000" y="2438400"/>
            <a:ext cx="334490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14%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662" y="2293737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57800" y="2286000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6"/>
          <p:cNvSpPr/>
          <p:nvPr/>
        </p:nvSpPr>
        <p:spPr>
          <a:xfrm>
            <a:off x="6324600" y="24384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6"/>
          <p:cNvSpPr/>
          <p:nvPr/>
        </p:nvSpPr>
        <p:spPr>
          <a:xfrm>
            <a:off x="1981200" y="4267200"/>
            <a:ext cx="33449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34000" y="42672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6"/>
          <p:cNvSpPr/>
          <p:nvPr/>
        </p:nvSpPr>
        <p:spPr>
          <a:xfrm>
            <a:off x="6400800" y="4267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7"/>
          <p:cNvSpPr/>
          <p:nvPr/>
        </p:nvSpPr>
        <p:spPr>
          <a:xfrm>
            <a:off x="301825" y="724429"/>
            <a:ext cx="831278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federal tax on goods and services (GST) bought in Canada is currently…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7"/>
          <p:cNvSpPr/>
          <p:nvPr/>
        </p:nvSpPr>
        <p:spPr>
          <a:xfrm>
            <a:off x="1905000" y="2438400"/>
            <a:ext cx="334490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14%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662" y="2293737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7"/>
          <p:cNvSpPr/>
          <p:nvPr/>
        </p:nvSpPr>
        <p:spPr>
          <a:xfrm>
            <a:off x="6324600" y="24384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5%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7"/>
          <p:cNvSpPr/>
          <p:nvPr/>
        </p:nvSpPr>
        <p:spPr>
          <a:xfrm>
            <a:off x="1981200" y="4267200"/>
            <a:ext cx="33449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4000" y="42672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7"/>
          <p:cNvSpPr/>
          <p:nvPr/>
        </p:nvSpPr>
        <p:spPr>
          <a:xfrm>
            <a:off x="6400800" y="4267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8%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19700" y="2126175"/>
            <a:ext cx="1103900" cy="1640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Goods and Services Tax</a:t>
            </a:r>
            <a:endParaRPr/>
          </a:p>
        </p:txBody>
      </p:sp>
      <p:sp>
        <p:nvSpPr>
          <p:cNvPr id="264" name="Google Shape;264;p28"/>
          <p:cNvSpPr txBox="1">
            <a:spLocks noGrp="1"/>
          </p:cNvSpPr>
          <p:nvPr>
            <p:ph type="body" idx="1"/>
          </p:nvPr>
        </p:nvSpPr>
        <p:spPr>
          <a:xfrm>
            <a:off x="424992" y="141763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Goods and Services Tax (GST) 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is applied to most purchases you make, such as clothes, toys and video games. The current GST rate is 5%. 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For example: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i="1">
                <a:latin typeface="Calibri"/>
                <a:ea typeface="Calibri"/>
                <a:cs typeface="Calibri"/>
                <a:sym typeface="Calibri"/>
              </a:rPr>
              <a:t>$100 video game x 5% GST = $5 </a:t>
            </a:r>
            <a:endParaRPr sz="21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n-US" sz="2100" i="1">
                <a:latin typeface="Calibri"/>
                <a:ea typeface="Calibri"/>
                <a:cs typeface="Calibri"/>
                <a:sym typeface="Calibri"/>
              </a:rPr>
              <a:t>Total = $105.00</a:t>
            </a:r>
            <a:endParaRPr sz="21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endParaRPr sz="21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Some provinces charge their own provincial sales tax (PST), or have a </a:t>
            </a: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Harmonized Sales Tax (HST)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. The HST includes both the GST and the PST.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n-US" sz="2100" b="1">
                <a:latin typeface="Calibri"/>
                <a:ea typeface="Calibri"/>
                <a:cs typeface="Calibri"/>
                <a:sym typeface="Calibri"/>
              </a:rPr>
              <a:t>For example:</a:t>
            </a:r>
            <a:r>
              <a:rPr lang="en-US" b="1"/>
              <a:t> </a:t>
            </a:r>
            <a:r>
              <a:rPr lang="en-US" sz="2100" i="1">
                <a:latin typeface="Calibri"/>
                <a:ea typeface="Calibri"/>
                <a:cs typeface="Calibri"/>
                <a:sym typeface="Calibri"/>
              </a:rPr>
              <a:t>$100 video game x 13% HST ($5 GST + $8 PST) = $13</a:t>
            </a:r>
            <a:endParaRPr sz="2100" i="1"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n-US" sz="2100" i="1">
                <a:latin typeface="Calibri"/>
                <a:ea typeface="Calibri"/>
                <a:cs typeface="Calibri"/>
                <a:sym typeface="Calibri"/>
              </a:rPr>
              <a:t>Total = $113.00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Other Taxes</a:t>
            </a:r>
            <a:endParaRPr/>
          </a:p>
        </p:txBody>
      </p:sp>
      <p:sp>
        <p:nvSpPr>
          <p:cNvPr id="270" name="Google Shape;270;p29"/>
          <p:cNvSpPr txBox="1">
            <a:spLocks noGrp="1"/>
          </p:cNvSpPr>
          <p:nvPr>
            <p:ph type="body" idx="1"/>
          </p:nvPr>
        </p:nvSpPr>
        <p:spPr>
          <a:xfrm>
            <a:off x="457200" y="1417638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There are a number of other taxes, such as non-resident withholding taxes, import duties, energy taxes, levies on products manufactured or produced in Canada, and duties on alcohol and tobacco.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29"/>
          <p:cNvPicPr preferRelativeResize="0"/>
          <p:nvPr/>
        </p:nvPicPr>
        <p:blipFill rotWithShape="1">
          <a:blip r:embed="rId3">
            <a:alphaModFix/>
          </a:blip>
          <a:srcRect r="1642"/>
          <a:stretch/>
        </p:blipFill>
        <p:spPr>
          <a:xfrm>
            <a:off x="3016650" y="2695850"/>
            <a:ext cx="3110700" cy="279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/>
          <p:nvPr/>
        </p:nvSpPr>
        <p:spPr>
          <a:xfrm>
            <a:off x="301825" y="724429"/>
            <a:ext cx="831278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pays Employment Insurance premiums?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0"/>
          <p:cNvSpPr/>
          <p:nvPr/>
        </p:nvSpPr>
        <p:spPr>
          <a:xfrm>
            <a:off x="1600200" y="2209800"/>
            <a:ext cx="3344903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Employers and employees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22098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41910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9200" y="2286000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0"/>
          <p:cNvSpPr/>
          <p:nvPr/>
        </p:nvSpPr>
        <p:spPr>
          <a:xfrm>
            <a:off x="6019800" y="2362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Employers only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0"/>
          <p:cNvSpPr/>
          <p:nvPr/>
        </p:nvSpPr>
        <p:spPr>
          <a:xfrm>
            <a:off x="1600200" y="4267200"/>
            <a:ext cx="33449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Employees only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4" name="Google Shape;284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29200" y="41910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0"/>
          <p:cNvSpPr/>
          <p:nvPr/>
        </p:nvSpPr>
        <p:spPr>
          <a:xfrm>
            <a:off x="6019800" y="4191000"/>
            <a:ext cx="289213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People who are unemployed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1"/>
          <p:cNvSpPr/>
          <p:nvPr/>
        </p:nvSpPr>
        <p:spPr>
          <a:xfrm>
            <a:off x="301825" y="724429"/>
            <a:ext cx="831278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pays Employment Insurance premiums?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1"/>
          <p:cNvSpPr/>
          <p:nvPr/>
        </p:nvSpPr>
        <p:spPr>
          <a:xfrm>
            <a:off x="1752600" y="2209800"/>
            <a:ext cx="3344903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Employers and employees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1910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9200" y="2286000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1"/>
          <p:cNvSpPr/>
          <p:nvPr/>
        </p:nvSpPr>
        <p:spPr>
          <a:xfrm>
            <a:off x="6019800" y="2362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Employers only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1"/>
          <p:cNvSpPr/>
          <p:nvPr/>
        </p:nvSpPr>
        <p:spPr>
          <a:xfrm>
            <a:off x="1676400" y="4267200"/>
            <a:ext cx="33449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Employees only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9200" y="41910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1"/>
          <p:cNvSpPr/>
          <p:nvPr/>
        </p:nvSpPr>
        <p:spPr>
          <a:xfrm>
            <a:off x="6019800" y="4191000"/>
            <a:ext cx="289213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People who are unemployed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7325" y="2077050"/>
            <a:ext cx="1134225" cy="16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301825" y="724429"/>
            <a:ext cx="831278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Money that the government collects or earns is called…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1822734" y="2437114"/>
            <a:ext cx="334490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Profit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662" y="2293737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7397" y="2293737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/>
          <p:nvPr/>
        </p:nvSpPr>
        <p:spPr>
          <a:xfrm>
            <a:off x="6364261" y="2437113"/>
            <a:ext cx="2892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Interest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67397" y="431596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/>
          <p:nvPr/>
        </p:nvSpPr>
        <p:spPr>
          <a:xfrm>
            <a:off x="6364255" y="4439612"/>
            <a:ext cx="251245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Revenue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1822734" y="4420260"/>
            <a:ext cx="334490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Savings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EI Premiums</a:t>
            </a:r>
            <a:endParaRPr/>
          </a:p>
        </p:txBody>
      </p:sp>
      <p:sp>
        <p:nvSpPr>
          <p:cNvPr id="305" name="Google Shape;305;p32"/>
          <p:cNvSpPr txBox="1">
            <a:spLocks noGrp="1"/>
          </p:cNvSpPr>
          <p:nvPr>
            <p:ph type="body" idx="1"/>
          </p:nvPr>
        </p:nvSpPr>
        <p:spPr>
          <a:xfrm>
            <a:off x="457200" y="1395642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The federal government collects </a:t>
            </a: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Employment Insurance (EI) premiums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 from employers and employees to help pay for Employment Insurance benefits.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Employment Insurance benefits help people who are looking for work or who are unable to work (due to injury or parental leave).</a:t>
            </a:r>
            <a:endParaRPr/>
          </a:p>
        </p:txBody>
      </p:sp>
      <p:pic>
        <p:nvPicPr>
          <p:cNvPr id="306" name="Google Shape;30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79024" y="3478125"/>
            <a:ext cx="3785975" cy="200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3"/>
          <p:cNvSpPr/>
          <p:nvPr/>
        </p:nvSpPr>
        <p:spPr>
          <a:xfrm>
            <a:off x="301825" y="724429"/>
            <a:ext cx="831278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 following is </a:t>
            </a: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crown corporation?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33"/>
          <p:cNvSpPr/>
          <p:nvPr/>
        </p:nvSpPr>
        <p:spPr>
          <a:xfrm>
            <a:off x="1524000" y="2286000"/>
            <a:ext cx="334490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CBC – Radio Canada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" name="Google Shape;313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22098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41910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81600" y="2209800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3"/>
          <p:cNvSpPr/>
          <p:nvPr/>
        </p:nvSpPr>
        <p:spPr>
          <a:xfrm>
            <a:off x="6172200" y="22860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Canada Post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" name="Google Shape;317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57800" y="41910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3"/>
          <p:cNvSpPr/>
          <p:nvPr/>
        </p:nvSpPr>
        <p:spPr>
          <a:xfrm>
            <a:off x="6324600" y="4267200"/>
            <a:ext cx="251245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Canadian Tire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3"/>
          <p:cNvSpPr/>
          <p:nvPr/>
        </p:nvSpPr>
        <p:spPr>
          <a:xfrm>
            <a:off x="1524000" y="4343400"/>
            <a:ext cx="334490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Bank of Canada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4"/>
          <p:cNvSpPr/>
          <p:nvPr/>
        </p:nvSpPr>
        <p:spPr>
          <a:xfrm>
            <a:off x="301825" y="724429"/>
            <a:ext cx="831278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 following is </a:t>
            </a: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crown corporation?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34"/>
          <p:cNvSpPr/>
          <p:nvPr/>
        </p:nvSpPr>
        <p:spPr>
          <a:xfrm>
            <a:off x="1524000" y="2286000"/>
            <a:ext cx="334490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CBC – Radio Canada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22098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41910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81600" y="2209800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4"/>
          <p:cNvSpPr/>
          <p:nvPr/>
        </p:nvSpPr>
        <p:spPr>
          <a:xfrm>
            <a:off x="6172200" y="22860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Canada Post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34"/>
          <p:cNvSpPr/>
          <p:nvPr/>
        </p:nvSpPr>
        <p:spPr>
          <a:xfrm>
            <a:off x="6324600" y="4267200"/>
            <a:ext cx="251245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Canadian Tire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34"/>
          <p:cNvSpPr/>
          <p:nvPr/>
        </p:nvSpPr>
        <p:spPr>
          <a:xfrm>
            <a:off x="1524000" y="4343400"/>
            <a:ext cx="334490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Bank of Canada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2" name="Google Shape;332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8300" y="3988050"/>
            <a:ext cx="1103900" cy="1642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5"/>
          <p:cNvSpPr txBox="1">
            <a:spLocks noGrp="1"/>
          </p:cNvSpPr>
          <p:nvPr>
            <p:ph type="title"/>
          </p:nvPr>
        </p:nvSpPr>
        <p:spPr>
          <a:xfrm>
            <a:off x="311085" y="274638"/>
            <a:ext cx="837571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Crown Corporations</a:t>
            </a:r>
            <a:endParaRPr/>
          </a:p>
        </p:txBody>
      </p:sp>
      <p:sp>
        <p:nvSpPr>
          <p:cNvPr id="338" name="Google Shape;338;p35"/>
          <p:cNvSpPr txBox="1">
            <a:spLocks noGrp="1"/>
          </p:cNvSpPr>
          <p:nvPr>
            <p:ph type="body" idx="1"/>
          </p:nvPr>
        </p:nvSpPr>
        <p:spPr>
          <a:xfrm>
            <a:off x="311085" y="1417638"/>
            <a:ext cx="8375715" cy="4485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Crown Corporations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 are businesses established by the federal government that generate revenue from the sale of goods and services.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5138" y="2313075"/>
            <a:ext cx="6033729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4" name="Google Shape;344;p36"/>
          <p:cNvGraphicFramePr/>
          <p:nvPr/>
        </p:nvGraphicFramePr>
        <p:xfrm>
          <a:off x="555172" y="926625"/>
          <a:ext cx="7674450" cy="4506000"/>
        </p:xfrm>
        <a:graphic>
          <a:graphicData uri="http://schemas.openxmlformats.org/drawingml/2006/table">
            <a:tbl>
              <a:tblPr firstRow="1" bandRow="1">
                <a:noFill/>
                <a:tableStyleId>{20721E79-9B41-4F3D-B20A-E84EFDCC5F2E}</a:tableStyleId>
              </a:tblPr>
              <a:tblGrid>
                <a:gridCol w="3909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398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2022-23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solidFill>
                      <a:srgbClr val="0398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2023-24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solidFill>
                      <a:srgbClr val="0398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5715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 Premiums</a:t>
                      </a:r>
                      <a:endParaRPr/>
                    </a:p>
                  </a:txBody>
                  <a:tcPr marL="9525" marR="9525" marT="9525" marB="0" anchor="ctr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26.8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28.2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5715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GST</a:t>
                      </a:r>
                      <a:endParaRPr/>
                    </a:p>
                  </a:txBody>
                  <a:tcPr marL="9525" marR="9525" marT="9525" marB="0" anchor="ctr"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45.4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51.4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5715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taxes and duties</a:t>
                      </a:r>
                      <a:endParaRPr sz="1500" b="1" i="0" u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17.8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19.3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solidFill>
                      <a:srgbClr val="E2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0" marR="0" lvl="0" indent="57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Non-resident income tax</a:t>
                      </a:r>
                      <a:endParaRPr/>
                    </a:p>
                  </a:txBody>
                  <a:tcPr marL="9525" marR="9525" marT="9525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13.6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13.7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0" marR="0" lvl="0" indent="571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Corporate income tax</a:t>
                      </a:r>
                      <a:endParaRPr/>
                    </a:p>
                  </a:txBody>
                  <a:tcPr marL="9525" marR="9525" marT="9525" marB="0" anchor="ctr"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88.0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85.5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solidFill>
                      <a:srgbClr val="E2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5715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Personal income tax</a:t>
                      </a:r>
                      <a:endParaRPr/>
                    </a:p>
                  </a:txBody>
                  <a:tcPr marL="9525" marR="9525" marT="9525" marB="0" anchor="ctr"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206.8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213.7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5715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Crown Corporations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5.9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L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5.6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L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5715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</a:t>
                      </a:r>
                      <a:endParaRPr sz="1500" b="1" i="0" u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33.0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L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39.4</a:t>
                      </a:r>
                      <a:endParaRPr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L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600">
                <a:tc>
                  <a:txBody>
                    <a:bodyPr/>
                    <a:lstStyle/>
                    <a:p>
                      <a:pPr marL="571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i="0" u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</a:t>
                      </a:r>
                      <a:r>
                        <a:rPr lang="en-US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Revenues</a:t>
                      </a:r>
                      <a:endParaRPr/>
                    </a:p>
                  </a:txBody>
                  <a:tcPr marL="9525" marR="9525" marT="9525" marB="0" anchor="ctr"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398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1418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437.3</a:t>
                      </a:r>
                      <a:endParaRPr sz="1500" b="1" i="0" u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9050" marB="19050" anchor="ctr"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398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4563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456.8</a:t>
                      </a:r>
                      <a:endParaRPr/>
                    </a:p>
                  </a:txBody>
                  <a:tcPr marL="9525" marR="9525" marT="9525" marB="0" anchor="ctr">
                    <a:lnT w="12700" cap="flat" cmpd="sng">
                      <a:solidFill>
                        <a:srgbClr val="E2F5F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398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45" name="Google Shape;345;p36"/>
          <p:cNvSpPr txBox="1"/>
          <p:nvPr/>
        </p:nvSpPr>
        <p:spPr>
          <a:xfrm>
            <a:off x="555172" y="5602527"/>
            <a:ext cx="5083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*Amounts are in billions of dollars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6"/>
          <p:cNvSpPr txBox="1">
            <a:spLocks noGrp="1"/>
          </p:cNvSpPr>
          <p:nvPr>
            <p:ph type="title"/>
          </p:nvPr>
        </p:nvSpPr>
        <p:spPr>
          <a:xfrm>
            <a:off x="555172" y="232800"/>
            <a:ext cx="8131500" cy="6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Breakdown of Revenues</a:t>
            </a:r>
            <a:endParaRPr sz="2500" b="1">
              <a:solidFill>
                <a:srgbClr val="02C7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2C7DC"/>
              </a:buClr>
              <a:buSzPts val="3400"/>
              <a:buFont typeface="Calibri"/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endParaRPr/>
          </a:p>
        </p:txBody>
      </p:sp>
      <p:sp>
        <p:nvSpPr>
          <p:cNvPr id="352" name="Google Shape;352;p37"/>
          <p:cNvSpPr txBox="1">
            <a:spLocks noGrp="1"/>
          </p:cNvSpPr>
          <p:nvPr>
            <p:ph type="body" idx="1"/>
          </p:nvPr>
        </p:nvSpPr>
        <p:spPr>
          <a:xfrm>
            <a:off x="457200" y="1417653"/>
            <a:ext cx="8229600" cy="3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What have you learned about the Government of Canada’s revenues?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Do any revenue sources bring in </a:t>
            </a: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more money 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you expected?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Do any revenue sources bring in </a:t>
            </a:r>
            <a:r>
              <a:rPr lang="en-US" sz="2400" b="1">
                <a:latin typeface="Calibri"/>
                <a:ea typeface="Calibri"/>
                <a:cs typeface="Calibri"/>
                <a:sym typeface="Calibri"/>
              </a:rPr>
              <a:t>less money 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you expected?</a:t>
            </a:r>
            <a:endParaRPr sz="2400" i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100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How does this influence your thinking about the federal budget?</a:t>
            </a:r>
            <a:endParaRPr/>
          </a:p>
        </p:txBody>
      </p:sp>
      <p:sp>
        <p:nvSpPr>
          <p:cNvPr id="353" name="Google Shape;353;p37" descr="http://www.clker.com/cliparts/K/G/c/y/S/a/canadian-leaf.sv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/>
          <p:nvPr/>
        </p:nvSpPr>
        <p:spPr>
          <a:xfrm>
            <a:off x="301825" y="724429"/>
            <a:ext cx="8312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Money that the government collects or earns is called…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1822734" y="2437114"/>
            <a:ext cx="3345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Profit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662" y="2293737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7397" y="2293737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/>
          <p:nvPr/>
        </p:nvSpPr>
        <p:spPr>
          <a:xfrm>
            <a:off x="6364261" y="2437113"/>
            <a:ext cx="2892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Interest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6364255" y="4439612"/>
            <a:ext cx="2512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Revenue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5"/>
          <p:cNvSpPr/>
          <p:nvPr/>
        </p:nvSpPr>
        <p:spPr>
          <a:xfrm>
            <a:off x="1822734" y="4420260"/>
            <a:ext cx="3345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Savings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67400" y="4104275"/>
            <a:ext cx="1027550" cy="152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/>
          <p:nvPr/>
        </p:nvSpPr>
        <p:spPr>
          <a:xfrm>
            <a:off x="301825" y="724429"/>
            <a:ext cx="831278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largest source of government revenue is: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6"/>
          <p:cNvSpPr/>
          <p:nvPr/>
        </p:nvSpPr>
        <p:spPr>
          <a:xfrm>
            <a:off x="1852434" y="2378864"/>
            <a:ext cx="3345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Crown earnings</a:t>
            </a:r>
            <a:endParaRPr/>
          </a:p>
        </p:txBody>
      </p:sp>
      <p:pic>
        <p:nvPicPr>
          <p:cNvPr id="127" name="Google Shape;12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662" y="2293737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7397" y="2293737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/>
          <p:nvPr/>
        </p:nvSpPr>
        <p:spPr>
          <a:xfrm>
            <a:off x="6242686" y="2394225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Taxes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1822725" y="4237675"/>
            <a:ext cx="3404400" cy="1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Employment insurance premiums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67397" y="431596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/>
          <p:nvPr/>
        </p:nvSpPr>
        <p:spPr>
          <a:xfrm>
            <a:off x="6242683" y="4235825"/>
            <a:ext cx="2892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International trade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/>
          <p:nvPr/>
        </p:nvSpPr>
        <p:spPr>
          <a:xfrm>
            <a:off x="301825" y="724429"/>
            <a:ext cx="831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largest source of government revenue is: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1852434" y="2378864"/>
            <a:ext cx="3345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Crown earnings</a:t>
            </a:r>
            <a:endParaRPr/>
          </a:p>
        </p:txBody>
      </p:sp>
      <p:pic>
        <p:nvPicPr>
          <p:cNvPr id="141" name="Google Shape;14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662" y="2293737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/>
          <p:nvPr/>
        </p:nvSpPr>
        <p:spPr>
          <a:xfrm>
            <a:off x="6242686" y="2394225"/>
            <a:ext cx="2892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Taxes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1822725" y="4237675"/>
            <a:ext cx="3404400" cy="1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Employment insurance premiums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7397" y="431596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/>
          <p:nvPr/>
        </p:nvSpPr>
        <p:spPr>
          <a:xfrm>
            <a:off x="6242683" y="4235825"/>
            <a:ext cx="2892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International trade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08163" y="2145825"/>
            <a:ext cx="993746" cy="147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 txBox="1">
            <a:spLocks noGrp="1"/>
          </p:cNvSpPr>
          <p:nvPr>
            <p:ph type="title"/>
          </p:nvPr>
        </p:nvSpPr>
        <p:spPr>
          <a:xfrm>
            <a:off x="495300" y="258763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Taxes</a:t>
            </a:r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body" idx="1"/>
          </p:nvPr>
        </p:nvSpPr>
        <p:spPr>
          <a:xfrm>
            <a:off x="495300" y="12954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Taxes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 are a sum of money charged by the government to individuals and businesses. They represent roughly 80 per cent of the federal government’s revenues.</a:t>
            </a:r>
            <a:endParaRPr sz="2200"/>
          </a:p>
          <a:p>
            <a:pPr marL="0" lvl="0" indent="0" algn="l" rtl="0"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There are four main tax categories: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54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Personal income tax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Corporate income tax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Goods &amp; services tax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154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Other taxes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5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1950" y="3043400"/>
            <a:ext cx="4172300" cy="197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"/>
          <p:cNvSpPr/>
          <p:nvPr/>
        </p:nvSpPr>
        <p:spPr>
          <a:xfrm>
            <a:off x="301825" y="724429"/>
            <a:ext cx="831278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Canadians pay tax on the money they earn.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much money can you earn each year before needing to pay taxes?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1828800" y="2667000"/>
            <a:ext cx="334490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$1,000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24384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0" y="2514600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/>
          <p:nvPr/>
        </p:nvSpPr>
        <p:spPr>
          <a:xfrm>
            <a:off x="5943600" y="25908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$6,787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9"/>
          <p:cNvSpPr/>
          <p:nvPr/>
        </p:nvSpPr>
        <p:spPr>
          <a:xfrm>
            <a:off x="1822734" y="4315960"/>
            <a:ext cx="33449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$13,808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29200" y="41910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9"/>
          <p:cNvSpPr/>
          <p:nvPr/>
        </p:nvSpPr>
        <p:spPr>
          <a:xfrm>
            <a:off x="6019800" y="4267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$15,000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/>
          <p:nvPr/>
        </p:nvSpPr>
        <p:spPr>
          <a:xfrm>
            <a:off x="301825" y="724429"/>
            <a:ext cx="831278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Canadians pay tax on the money they earn.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much money can you earn each year before needing to pay taxes?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0"/>
          <p:cNvSpPr/>
          <p:nvPr/>
        </p:nvSpPr>
        <p:spPr>
          <a:xfrm>
            <a:off x="1828800" y="2667000"/>
            <a:ext cx="334490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$1,000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2438400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662" y="4282636"/>
            <a:ext cx="922072" cy="922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0" y="2514600"/>
            <a:ext cx="846872" cy="846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0"/>
          <p:cNvSpPr/>
          <p:nvPr/>
        </p:nvSpPr>
        <p:spPr>
          <a:xfrm>
            <a:off x="5943600" y="25908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$6,787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0"/>
          <p:cNvSpPr/>
          <p:nvPr/>
        </p:nvSpPr>
        <p:spPr>
          <a:xfrm>
            <a:off x="1905000" y="4343400"/>
            <a:ext cx="33449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$13,808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29200" y="4191000"/>
            <a:ext cx="875289" cy="87528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/>
          <p:nvPr/>
        </p:nvSpPr>
        <p:spPr>
          <a:xfrm>
            <a:off x="6019800" y="4267200"/>
            <a:ext cx="28921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$15,000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800" y="4114800"/>
            <a:ext cx="1236628" cy="1838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2C7DC"/>
                </a:solidFill>
                <a:latin typeface="Calibri"/>
                <a:ea typeface="Calibri"/>
                <a:cs typeface="Calibri"/>
                <a:sym typeface="Calibri"/>
              </a:rPr>
              <a:t>Personal Income Tax</a:t>
            </a:r>
            <a:endParaRPr/>
          </a:p>
        </p:txBody>
      </p:sp>
      <p:sp>
        <p:nvSpPr>
          <p:cNvPr id="189" name="Google Shape;189;p21"/>
          <p:cNvSpPr txBox="1">
            <a:spLocks noGrp="1"/>
          </p:cNvSpPr>
          <p:nvPr>
            <p:ph type="body" idx="1"/>
          </p:nvPr>
        </p:nvSpPr>
        <p:spPr>
          <a:xfrm>
            <a:off x="457200" y="1417649"/>
            <a:ext cx="8077200" cy="4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Personal Income Tax 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is the money collected from individuals based on the money they earn through a job and other investments.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5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The amount you pay depends on how much you earn. At the federal level, here are some approximate levels:</a:t>
            </a:r>
            <a:endParaRPr/>
          </a:p>
          <a:p>
            <a:pPr marL="742950" lvl="1" indent="-285750" algn="l" rtl="0">
              <a:lnSpc>
                <a:spcPct val="115000"/>
              </a:lnSpc>
              <a:spcBef>
                <a:spcPts val="14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0% on the first $13,808 of income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15% on the next $35,212 of taxable income (portion over $13,808 up to $49,020)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20.5% on the next $49,020 of taxable income (portion over $49,020 up to $98,040)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26% on the next $ 53,939 of taxable income (portion over $98,040 up to $151,978)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29% on the next $64,533 of taxable income (portion over $ 151,978 up to $216,511)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33% of taxable income over $216,511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1" indent="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i="1">
              <a:latin typeface="Calibri"/>
              <a:ea typeface="Calibri"/>
              <a:cs typeface="Calibri"/>
              <a:sym typeface="Calibri"/>
            </a:endParaRPr>
          </a:p>
          <a:p>
            <a:pPr marL="0" lvl="1" indent="0" algn="l" rtl="0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i="1">
                <a:latin typeface="Calibri"/>
                <a:ea typeface="Calibri"/>
                <a:cs typeface="Calibri"/>
                <a:sym typeface="Calibri"/>
              </a:rPr>
              <a:t>Note: Provinces/Territories also have their own income tax rates, ranging from 4-21%.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1179</Words>
  <Application>Microsoft Office PowerPoint</Application>
  <PresentationFormat>On-screen Show (4:3)</PresentationFormat>
  <Paragraphs>192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Taxes</vt:lpstr>
      <vt:lpstr>PowerPoint Presentation</vt:lpstr>
      <vt:lpstr>PowerPoint Presentation</vt:lpstr>
      <vt:lpstr>Personal Income Tax</vt:lpstr>
      <vt:lpstr>Personal Income Example</vt:lpstr>
      <vt:lpstr>PowerPoint Presentation</vt:lpstr>
      <vt:lpstr>PowerPoint Presentation</vt:lpstr>
      <vt:lpstr>Corporate Income Tax</vt:lpstr>
      <vt:lpstr>PowerPoint Presentation</vt:lpstr>
      <vt:lpstr>PowerPoint Presentation</vt:lpstr>
      <vt:lpstr>Goods and Services Tax</vt:lpstr>
      <vt:lpstr>Other Taxes</vt:lpstr>
      <vt:lpstr>PowerPoint Presentation</vt:lpstr>
      <vt:lpstr>PowerPoint Presentation</vt:lpstr>
      <vt:lpstr>EI Premiums</vt:lpstr>
      <vt:lpstr>PowerPoint Presentation</vt:lpstr>
      <vt:lpstr>PowerPoint Presentation</vt:lpstr>
      <vt:lpstr>Crown Corporations</vt:lpstr>
      <vt:lpstr>Breakdown of Revenues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Justine Becker</cp:lastModifiedBy>
  <cp:revision>1</cp:revision>
  <dcterms:modified xsi:type="dcterms:W3CDTF">2023-11-22T21:25:43Z</dcterms:modified>
</cp:coreProperties>
</file>